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8" r:id="rId2"/>
    <p:sldId id="259" r:id="rId3"/>
    <p:sldId id="260" r:id="rId4"/>
    <p:sldId id="261" r:id="rId5"/>
    <p:sldId id="262" r:id="rId6"/>
    <p:sldId id="264" r:id="rId7"/>
    <p:sldId id="266" r:id="rId8"/>
    <p:sldId id="265" r:id="rId9"/>
    <p:sldId id="267" r:id="rId10"/>
    <p:sldId id="268" r:id="rId11"/>
    <p:sldId id="269" r:id="rId12"/>
    <p:sldId id="270" r:id="rId13"/>
    <p:sldId id="275" r:id="rId14"/>
    <p:sldId id="281" r:id="rId15"/>
    <p:sldId id="280" r:id="rId16"/>
    <p:sldId id="274" r:id="rId17"/>
    <p:sldId id="282" r:id="rId18"/>
    <p:sldId id="283" r:id="rId19"/>
    <p:sldId id="284" r:id="rId20"/>
    <p:sldId id="285" r:id="rId21"/>
    <p:sldId id="286" r:id="rId22"/>
    <p:sldId id="288" r:id="rId23"/>
    <p:sldId id="289" r:id="rId24"/>
    <p:sldId id="290" r:id="rId25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niel Isai" initials="DI" lastIdx="1" clrIdx="0">
    <p:extLst>
      <p:ext uri="{19B8F6BF-5375-455C-9EA6-DF929625EA0E}">
        <p15:presenceInfo xmlns:p15="http://schemas.microsoft.com/office/powerpoint/2012/main" userId="5cca5b04bd9b8fc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3B3B1BB-6342-4017-9318-ADA3F49FC2D9}" v="2" dt="2021-02-06T23:09:36.64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173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59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niel Isai" userId="5cca5b04bd9b8fc7" providerId="LiveId" clId="{83B3B1BB-6342-4017-9318-ADA3F49FC2D9}"/>
    <pc:docChg chg="custSel modSld">
      <pc:chgData name="Daniel Isai" userId="5cca5b04bd9b8fc7" providerId="LiveId" clId="{83B3B1BB-6342-4017-9318-ADA3F49FC2D9}" dt="2021-02-06T23:11:04.426" v="58" actId="732"/>
      <pc:docMkLst>
        <pc:docMk/>
      </pc:docMkLst>
      <pc:sldChg chg="addSp delSp modSp mod">
        <pc:chgData name="Daniel Isai" userId="5cca5b04bd9b8fc7" providerId="LiveId" clId="{83B3B1BB-6342-4017-9318-ADA3F49FC2D9}" dt="2021-02-06T23:11:04.426" v="58" actId="732"/>
        <pc:sldMkLst>
          <pc:docMk/>
          <pc:sldMk cId="3362914915" sldId="288"/>
        </pc:sldMkLst>
        <pc:spChg chg="ord">
          <ac:chgData name="Daniel Isai" userId="5cca5b04bd9b8fc7" providerId="LiveId" clId="{83B3B1BB-6342-4017-9318-ADA3F49FC2D9}" dt="2021-02-06T23:09:20.427" v="56" actId="166"/>
          <ac:spMkLst>
            <pc:docMk/>
            <pc:sldMk cId="3362914915" sldId="288"/>
            <ac:spMk id="8" creationId="{EEAE9C49-F2BD-429F-86A0-6C2CD8242A35}"/>
          </ac:spMkLst>
        </pc:spChg>
        <pc:picChg chg="del">
          <ac:chgData name="Daniel Isai" userId="5cca5b04bd9b8fc7" providerId="LiveId" clId="{83B3B1BB-6342-4017-9318-ADA3F49FC2D9}" dt="2021-02-06T23:08:58.577" v="47" actId="478"/>
          <ac:picMkLst>
            <pc:docMk/>
            <pc:sldMk cId="3362914915" sldId="288"/>
            <ac:picMk id="3" creationId="{11A243DA-BD7C-418A-A827-8957087BD09C}"/>
          </ac:picMkLst>
        </pc:picChg>
        <pc:picChg chg="add mod modCrop">
          <ac:chgData name="Daniel Isai" userId="5cca5b04bd9b8fc7" providerId="LiveId" clId="{83B3B1BB-6342-4017-9318-ADA3F49FC2D9}" dt="2021-02-06T23:11:04.426" v="58" actId="732"/>
          <ac:picMkLst>
            <pc:docMk/>
            <pc:sldMk cId="3362914915" sldId="288"/>
            <ac:picMk id="6" creationId="{9EAD9120-025C-44DA-8176-B212A4D3B82D}"/>
          </ac:picMkLst>
        </pc:picChg>
      </pc:sldChg>
      <pc:sldChg chg="addSp modSp mod">
        <pc:chgData name="Daniel Isai" userId="5cca5b04bd9b8fc7" providerId="LiveId" clId="{83B3B1BB-6342-4017-9318-ADA3F49FC2D9}" dt="2021-02-06T23:07:20.976" v="46" actId="1076"/>
        <pc:sldMkLst>
          <pc:docMk/>
          <pc:sldMk cId="358388811" sldId="289"/>
        </pc:sldMkLst>
        <pc:spChg chg="add mod">
          <ac:chgData name="Daniel Isai" userId="5cca5b04bd9b8fc7" providerId="LiveId" clId="{83B3B1BB-6342-4017-9318-ADA3F49FC2D9}" dt="2021-02-06T23:07:20.976" v="46" actId="1076"/>
          <ac:spMkLst>
            <pc:docMk/>
            <pc:sldMk cId="358388811" sldId="289"/>
            <ac:spMk id="10" creationId="{57ADABD6-6863-4808-91C0-6B02551DB5CD}"/>
          </ac:spMkLst>
        </pc:spChg>
        <pc:picChg chg="mod">
          <ac:chgData name="Daniel Isai" userId="5cca5b04bd9b8fc7" providerId="LiveId" clId="{83B3B1BB-6342-4017-9318-ADA3F49FC2D9}" dt="2021-02-06T23:07:01.710" v="16" actId="1076"/>
          <ac:picMkLst>
            <pc:docMk/>
            <pc:sldMk cId="358388811" sldId="289"/>
            <ac:picMk id="5" creationId="{36550E4F-A213-4244-8E12-9B8A00A7DC9A}"/>
          </ac:picMkLst>
        </pc:picChg>
        <pc:picChg chg="mod">
          <ac:chgData name="Daniel Isai" userId="5cca5b04bd9b8fc7" providerId="LiveId" clId="{83B3B1BB-6342-4017-9318-ADA3F49FC2D9}" dt="2021-02-06T23:07:00.413" v="15" actId="1076"/>
          <ac:picMkLst>
            <pc:docMk/>
            <pc:sldMk cId="358388811" sldId="289"/>
            <ac:picMk id="7" creationId="{85B15E7B-C4AF-42BD-98A3-9B23F8F1CD0D}"/>
          </ac:picMkLst>
        </pc:picChg>
        <pc:picChg chg="add mod modCrop">
          <ac:chgData name="Daniel Isai" userId="5cca5b04bd9b8fc7" providerId="LiveId" clId="{83B3B1BB-6342-4017-9318-ADA3F49FC2D9}" dt="2021-02-06T23:07:04.838" v="17" actId="1076"/>
          <ac:picMkLst>
            <pc:docMk/>
            <pc:sldMk cId="358388811" sldId="289"/>
            <ac:picMk id="9" creationId="{5A559312-A142-43B4-B430-6D40F6392EA4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C2805D-922C-4F1F-BFC7-C1535E1DCB7A}" type="datetimeFigureOut">
              <a:rPr lang="es-MX" smtClean="0"/>
              <a:t>06/02/2021</a:t>
            </a:fld>
            <a:endParaRPr lang="es-MX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MX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188683-2A95-4C34-97CE-1E9A5A0F36FB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3057975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640F3-80DC-4B98-93B2-D5FC35A3CB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EE71ED-053C-4F04-AC1A-7860D572AA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s-MX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3E5DA-F405-4A36-A4E9-235ED886D6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47A8E1-0B92-4B07-B258-352BAF6BF7E2}" type="datetimeFigureOut">
              <a:rPr lang="es-MX" smtClean="0"/>
              <a:t>06/02/2021</a:t>
            </a:fld>
            <a:endParaRPr lang="es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B8BDB7-A60C-44A6-BAF6-7D21887327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DBCED5-D4A1-42D3-958D-F03F61B87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D2A17-597D-49AC-96D8-DD36CCEC0921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2799675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1BAC47-40F8-4041-A86D-FC24D8302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BA5D860-8E8B-4A78-A3D0-C8CA68B9DC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4FCEE9-5E93-41AD-8B3F-2ACB51A05C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47A8E1-0B92-4B07-B258-352BAF6BF7E2}" type="datetimeFigureOut">
              <a:rPr lang="es-MX" smtClean="0"/>
              <a:t>06/02/2021</a:t>
            </a:fld>
            <a:endParaRPr lang="es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12BD85-6300-48D8-92B2-895A17C692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66F223-1E64-4E4E-8986-859546675C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D2A17-597D-49AC-96D8-DD36CCEC0921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9510777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8DAECD8-0E3D-442D-AC93-CF1C92D4C3F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25FC5CB-2CBD-4B2C-B9FF-251DEA7BE4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294360-8BDA-43C2-A27C-6CE297B606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47A8E1-0B92-4B07-B258-352BAF6BF7E2}" type="datetimeFigureOut">
              <a:rPr lang="es-MX" smtClean="0"/>
              <a:t>06/02/2021</a:t>
            </a:fld>
            <a:endParaRPr lang="es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DA10B1-7093-4DF0-8255-8D637FB39F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F6D5CA-0F85-4163-BA31-CBB2DE2D4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D2A17-597D-49AC-96D8-DD36CCEC0921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9659897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FD3FD4-4326-43FC-9544-76FEC3822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39A70B-0414-4070-A9EB-0A9B47483E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17A185-C61A-4529-A6B5-44F38BF77A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47A8E1-0B92-4B07-B258-352BAF6BF7E2}" type="datetimeFigureOut">
              <a:rPr lang="es-MX" smtClean="0"/>
              <a:t>06/02/2021</a:t>
            </a:fld>
            <a:endParaRPr lang="es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21B006-9F2D-416B-93E4-D1B7C41CC9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79274A-5AFD-43CB-8315-269CF5B68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D2A17-597D-49AC-96D8-DD36CCEC0921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6489468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3DE4E-6B39-4441-89DB-80B80E0A6E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3284F7-EA10-4003-A13C-95597CED0B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F7C975-47FF-42D1-B1F1-7FB5CAB20A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47A8E1-0B92-4B07-B258-352BAF6BF7E2}" type="datetimeFigureOut">
              <a:rPr lang="es-MX" smtClean="0"/>
              <a:t>06/02/2021</a:t>
            </a:fld>
            <a:endParaRPr lang="es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7B649D-B552-4780-937C-519E712F85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C5CDEA-5319-44DC-903E-31C06859C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D2A17-597D-49AC-96D8-DD36CCEC0921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67761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17517-2F82-4AFC-8BF0-41073C5188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48BB01-BEDC-4443-B7C5-3312117BC5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668E90-5494-42F2-A7FC-B12D6A76A9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770DD0-66E0-4080-B2CC-CF0CB01197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47A8E1-0B92-4B07-B258-352BAF6BF7E2}" type="datetimeFigureOut">
              <a:rPr lang="es-MX" smtClean="0"/>
              <a:t>06/02/2021</a:t>
            </a:fld>
            <a:endParaRPr lang="es-MX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B23925-74ED-4AD1-9590-77A0C66E0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ABD3EC-869E-42BF-8DF0-57F5B81EA7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D2A17-597D-49AC-96D8-DD36CCEC0921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0845999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C39C78-B88C-4437-837C-9057F5B2D8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89CEBB-FFA0-40BE-B1C2-9250550D2E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E816D8-A9FB-44EC-9F0C-A9E1F634D8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A098CB2-EB9A-4DB2-AFFB-8E8E1FF273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2AEEC8-8480-494C-89B3-6F961B20454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41D5AAE-DAAC-49B7-BE33-8EE21D7B80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47A8E1-0B92-4B07-B258-352BAF6BF7E2}" type="datetimeFigureOut">
              <a:rPr lang="es-MX" smtClean="0"/>
              <a:t>06/02/2021</a:t>
            </a:fld>
            <a:endParaRPr lang="es-MX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D0FC326-0178-4C9D-90C7-4376FC9DD7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8C80CCF-E76F-4C0C-B06C-C57B1BDC91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D2A17-597D-49AC-96D8-DD36CCEC0921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4446949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EBB980-B0E3-46A6-BDC4-32C0DAEFE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F839FD-530A-4A24-95B4-C4491F72ED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47A8E1-0B92-4B07-B258-352BAF6BF7E2}" type="datetimeFigureOut">
              <a:rPr lang="es-MX" smtClean="0"/>
              <a:t>06/02/2021</a:t>
            </a:fld>
            <a:endParaRPr lang="es-MX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CCAFB7-160D-41FD-ABFC-66DFF792C1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392D53-3BDA-42D8-BA96-67C724100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D2A17-597D-49AC-96D8-DD36CCEC0921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7390443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554DB3E-F096-4CC9-B658-A3FD457C1B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47A8E1-0B92-4B07-B258-352BAF6BF7E2}" type="datetimeFigureOut">
              <a:rPr lang="es-MX" smtClean="0"/>
              <a:t>06/02/2021</a:t>
            </a:fld>
            <a:endParaRPr lang="es-MX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FF2AFAA-2C2F-4201-9CAA-F85582E3FE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341490-869F-43C2-95D8-ADFB9420B2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D2A17-597D-49AC-96D8-DD36CCEC0921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6638827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6C2C9-1379-4F8E-A9F8-AC2AA2DF9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C03C8A-D56C-4FA6-A94D-C3FD293BAA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6EF92C-2613-4025-90C7-2EED0FA1BC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AC9337-9530-48DC-88D5-1E52FD548C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47A8E1-0B92-4B07-B258-352BAF6BF7E2}" type="datetimeFigureOut">
              <a:rPr lang="es-MX" smtClean="0"/>
              <a:t>06/02/2021</a:t>
            </a:fld>
            <a:endParaRPr lang="es-MX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9399BC-CB5F-4316-859F-F0D8357328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B4CDD7-7A8C-4C8A-B136-3C682E407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D2A17-597D-49AC-96D8-DD36CCEC0921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5647611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BB090-EEFC-4C27-8747-F466422B17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50AF86F-3D48-47DA-A3B9-87DA06395A9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1D8C6B-A80F-4919-826C-F6D70AEE15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8F6C12-0F23-41AC-8736-23DCDA8137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47A8E1-0B92-4B07-B258-352BAF6BF7E2}" type="datetimeFigureOut">
              <a:rPr lang="es-MX" smtClean="0"/>
              <a:t>06/02/2021</a:t>
            </a:fld>
            <a:endParaRPr lang="es-MX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951436-723B-459C-ACF6-4CE77850E1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9ACE77-B886-467B-A1E0-646CF98BF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D2A17-597D-49AC-96D8-DD36CCEC0921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3202536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A030EFF-2D93-4745-AAB9-F743F24C7A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EF9235-32AF-41E7-BEF6-F504AB2484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9FC747-67D5-40E0-82B1-62E461CAB2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47A8E1-0B92-4B07-B258-352BAF6BF7E2}" type="datetimeFigureOut">
              <a:rPr lang="es-MX" smtClean="0"/>
              <a:t>06/02/2021</a:t>
            </a:fld>
            <a:endParaRPr lang="es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6F04FE-1D0E-4ADB-8FFE-363D275EA1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5DB219-7311-4A0F-8FBE-67E0BBC164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2D2A17-597D-49AC-96D8-DD36CCEC0921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6474087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5.png"/><Relationship Id="rId4" Type="http://schemas.openxmlformats.org/officeDocument/2006/relationships/image" Target="../media/image34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egi.org.mx/temas/inpc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EF822-F833-434C-BAAC-403B0B240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81407" y="930193"/>
            <a:ext cx="4087306" cy="173082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MX" sz="5400" dirty="0"/>
              <a:t>Inflación</a:t>
            </a:r>
            <a:r>
              <a:rPr lang="en-US" sz="5400" dirty="0"/>
              <a:t> </a:t>
            </a:r>
            <a:r>
              <a:rPr lang="es-MX" sz="5400" dirty="0"/>
              <a:t>en</a:t>
            </a:r>
            <a:r>
              <a:rPr lang="en-US" sz="5400" dirty="0"/>
              <a:t> México</a:t>
            </a:r>
          </a:p>
        </p:txBody>
      </p:sp>
      <p:sp>
        <p:nvSpPr>
          <p:cNvPr id="18" name="Freeform: Shape 15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25595A1C-92E4-498B-9201-96CF36267B1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26" r="-1" b="-1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4CFC211-5B9A-43E7-9F3C-DD2F96DCFABD}"/>
              </a:ext>
            </a:extLst>
          </p:cNvPr>
          <p:cNvSpPr txBox="1"/>
          <p:nvPr/>
        </p:nvSpPr>
        <p:spPr>
          <a:xfrm>
            <a:off x="7481407" y="3615390"/>
            <a:ext cx="335957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Equipo 15</a:t>
            </a:r>
          </a:p>
          <a:p>
            <a:endParaRPr lang="es-MX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/>
              <a:t>Aparicio Martínez Daniel Isaí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/>
              <a:t>Campos Ávila Antonio de Jesús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/>
              <a:t>Sevilla Sánchez Elías Andrés</a:t>
            </a:r>
          </a:p>
          <a:p>
            <a:endParaRPr lang="es-MX" dirty="0"/>
          </a:p>
        </p:txBody>
      </p:sp>
      <p:pic>
        <p:nvPicPr>
          <p:cNvPr id="10" name="Picture 9" descr="White text on a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E2ED1976-7D48-4BD5-95FF-F78CC4E15F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8696" y="5904457"/>
            <a:ext cx="1635324" cy="827314"/>
          </a:xfrm>
          <a:prstGeom prst="rect">
            <a:avLst/>
          </a:prstGeom>
        </p:spPr>
      </p:pic>
      <p:pic>
        <p:nvPicPr>
          <p:cNvPr id="13" name="Picture 12" descr="Logo&#10;&#10;Description automatically generated">
            <a:extLst>
              <a:ext uri="{FF2B5EF4-FFF2-40B4-BE49-F238E27FC236}">
                <a16:creationId xmlns:a16="http://schemas.microsoft.com/office/drawing/2014/main" id="{C1CD80A5-9BEE-4AA1-A580-1A31C3EB53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2423" y="5892109"/>
            <a:ext cx="2369191" cy="81500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E472F14-4D26-464C-86FF-BB0CF8C5E62B}"/>
              </a:ext>
            </a:extLst>
          </p:cNvPr>
          <p:cNvSpPr txBox="1"/>
          <p:nvPr/>
        </p:nvSpPr>
        <p:spPr>
          <a:xfrm>
            <a:off x="7481407" y="2826431"/>
            <a:ext cx="45632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Data Science – Estadística y Programación en R</a:t>
            </a:r>
          </a:p>
        </p:txBody>
      </p:sp>
    </p:spTree>
    <p:extLst>
      <p:ext uri="{BB962C8B-B14F-4D97-AF65-F5344CB8AC3E}">
        <p14:creationId xmlns:p14="http://schemas.microsoft.com/office/powerpoint/2010/main" val="17842618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Shape, rectangle, square&#10;&#10;Description automatically generated">
            <a:extLst>
              <a:ext uri="{FF2B5EF4-FFF2-40B4-BE49-F238E27FC236}">
                <a16:creationId xmlns:a16="http://schemas.microsoft.com/office/drawing/2014/main" id="{759F7EAE-A782-483D-989C-24A69D79976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609" b="20141"/>
          <a:stretch/>
        </p:blipFill>
        <p:spPr>
          <a:xfrm>
            <a:off x="0" y="0"/>
            <a:ext cx="1219198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E4996E4-4899-44A8-84FB-AD76036BBE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54" t="3955" r="2126" b="1836"/>
          <a:stretch/>
        </p:blipFill>
        <p:spPr>
          <a:xfrm>
            <a:off x="3090861" y="767004"/>
            <a:ext cx="6243639" cy="4700346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1DED504-4C33-4A14-969C-DADCCCEF6B15}"/>
              </a:ext>
            </a:extLst>
          </p:cNvPr>
          <p:cNvSpPr/>
          <p:nvPr/>
        </p:nvSpPr>
        <p:spPr>
          <a:xfrm>
            <a:off x="2658599" y="629498"/>
            <a:ext cx="3889761" cy="55922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Componentes de inflación subyacente</a:t>
            </a:r>
          </a:p>
        </p:txBody>
      </p:sp>
    </p:spTree>
    <p:extLst>
      <p:ext uri="{BB962C8B-B14F-4D97-AF65-F5344CB8AC3E}">
        <p14:creationId xmlns:p14="http://schemas.microsoft.com/office/powerpoint/2010/main" val="20562012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Shape&#10;&#10;Description automatically generated">
            <a:extLst>
              <a:ext uri="{FF2B5EF4-FFF2-40B4-BE49-F238E27FC236}">
                <a16:creationId xmlns:a16="http://schemas.microsoft.com/office/drawing/2014/main" id="{0568F2FA-E90B-4F20-B889-6265D92A88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" t="24059" r="-13" b="19702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5BBD30F-83EB-42B6-A6A3-9E68CE7149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43" t="4938" r="2325" b="2712"/>
          <a:stretch/>
        </p:blipFill>
        <p:spPr>
          <a:xfrm>
            <a:off x="3064626" y="736867"/>
            <a:ext cx="6353176" cy="4729270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EAE9C49-F2BD-429F-86A0-6C2CD8242A35}"/>
              </a:ext>
            </a:extLst>
          </p:cNvPr>
          <p:cNvSpPr/>
          <p:nvPr/>
        </p:nvSpPr>
        <p:spPr>
          <a:xfrm>
            <a:off x="2708476" y="546370"/>
            <a:ext cx="4107961" cy="55922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Componentes de inflación no subyacente</a:t>
            </a:r>
          </a:p>
        </p:txBody>
      </p:sp>
    </p:spTree>
    <p:extLst>
      <p:ext uri="{BB962C8B-B14F-4D97-AF65-F5344CB8AC3E}">
        <p14:creationId xmlns:p14="http://schemas.microsoft.com/office/powerpoint/2010/main" val="26109259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Shape, rectangle, square&#10;&#10;Description automatically generated">
            <a:extLst>
              <a:ext uri="{FF2B5EF4-FFF2-40B4-BE49-F238E27FC236}">
                <a16:creationId xmlns:a16="http://schemas.microsoft.com/office/drawing/2014/main" id="{759F7EAE-A782-483D-989C-24A69D79976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609" b="20141"/>
          <a:stretch/>
        </p:blipFill>
        <p:spPr>
          <a:xfrm>
            <a:off x="-1504" y="0"/>
            <a:ext cx="1219198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D86E2DE-BD6B-47A6-A7CE-C96B4A561F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30" t="4853" r="2871" b="1619"/>
          <a:stretch/>
        </p:blipFill>
        <p:spPr>
          <a:xfrm>
            <a:off x="3019426" y="778036"/>
            <a:ext cx="6353174" cy="4763090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FDD48C7-1370-4901-A160-43B1F3F3F674}"/>
              </a:ext>
            </a:extLst>
          </p:cNvPr>
          <p:cNvSpPr/>
          <p:nvPr/>
        </p:nvSpPr>
        <p:spPr>
          <a:xfrm>
            <a:off x="2706962" y="571308"/>
            <a:ext cx="3387524" cy="55922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Diferentes tipos de inflación</a:t>
            </a:r>
          </a:p>
        </p:txBody>
      </p:sp>
    </p:spTree>
    <p:extLst>
      <p:ext uri="{BB962C8B-B14F-4D97-AF65-F5344CB8AC3E}">
        <p14:creationId xmlns:p14="http://schemas.microsoft.com/office/powerpoint/2010/main" val="1694234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3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5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473B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987AE8-EC5E-4AE7-8DDB-6496D6BFF4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Boxplots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373CCF-387E-4F8E-A39C-56E25FF052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76" t="4173" r="1276" b="756"/>
          <a:stretch/>
        </p:blipFill>
        <p:spPr>
          <a:xfrm>
            <a:off x="3899347" y="464718"/>
            <a:ext cx="7841021" cy="5928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2440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14">
            <a:extLst>
              <a:ext uri="{FF2B5EF4-FFF2-40B4-BE49-F238E27FC236}">
                <a16:creationId xmlns:a16="http://schemas.microsoft.com/office/drawing/2014/main" id="{5E52985E-2553-471E-82AA-5ED7A32989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3308" y="352931"/>
            <a:ext cx="11438793" cy="18442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72430C-F47C-442A-BDE7-0D29219DCB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70" y="506727"/>
            <a:ext cx="3885141" cy="15267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3000">
                <a:solidFill>
                  <a:schemeClr val="bg1"/>
                </a:solidFill>
              </a:rPr>
              <a:t>Regresión lineal </a:t>
            </a:r>
            <a:endParaRPr lang="en-US" sz="3000" dirty="0">
              <a:solidFill>
                <a:schemeClr val="bg1"/>
              </a:solidFill>
            </a:endParaRPr>
          </a:p>
        </p:txBody>
      </p:sp>
      <p:cxnSp>
        <p:nvCxnSpPr>
          <p:cNvPr id="23" name="Straight Connector 16">
            <a:extLst>
              <a:ext uri="{FF2B5EF4-FFF2-40B4-BE49-F238E27FC236}">
                <a16:creationId xmlns:a16="http://schemas.microsoft.com/office/drawing/2014/main" id="{DAE3ABC6-4042-4293-A7DF-F01181363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739873" y="580963"/>
            <a:ext cx="0" cy="137160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12E93AF-6CAA-446A-99D3-3393765D9A4B}"/>
                  </a:ext>
                </a:extLst>
              </p:cNvPr>
              <p:cNvSpPr txBox="1"/>
              <p:nvPr/>
            </p:nvSpPr>
            <p:spPr>
              <a:xfrm>
                <a:off x="4945336" y="506727"/>
                <a:ext cx="6609921" cy="1526741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/>
              <a:p>
                <a:pPr indent="-228600">
                  <a:lnSpc>
                    <a:spcPct val="9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2200" dirty="0">
                    <a:solidFill>
                      <a:schemeClr val="bg1"/>
                    </a:solidFill>
                  </a:rPr>
                  <a:t> Y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β</m:t>
                        </m:r>
                      </m:e>
                      <m:sub>
                        <m:r>
                          <a:rPr lang="en-US" sz="22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200" b="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β</m:t>
                        </m:r>
                      </m:e>
                      <m:sub>
                        <m:r>
                          <a:rPr lang="en-US" sz="22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200" b="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m:rPr>
                        <m:sty m:val="p"/>
                      </m:rPr>
                      <a:rPr lang="en-US" sz="2200" b="0" i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Subyacente</m:t>
                    </m:r>
                    <m:r>
                      <a:rPr lang="en-US" sz="2200" b="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β</m:t>
                        </m:r>
                      </m:e>
                      <m:sub>
                        <m:r>
                          <a:rPr lang="en-US" sz="22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200" b="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m:rPr>
                        <m:sty m:val="p"/>
                      </m:rPr>
                      <a:rPr lang="en-US" sz="2200" b="0" i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Nosubyacente</m:t>
                    </m:r>
                    <m:r>
                      <a:rPr lang="en-US" sz="2200" b="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200" b="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endParaRPr lang="en-US" sz="220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12E93AF-6CAA-446A-99D3-3393765D9A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5336" y="506727"/>
                <a:ext cx="6609921" cy="1526741"/>
              </a:xfrm>
              <a:prstGeom prst="rect">
                <a:avLst/>
              </a:prstGeom>
              <a:blipFill>
                <a:blip r:embed="rId2"/>
                <a:stretch>
                  <a:fillRect l="-1014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35B11503-D3E7-41D4-87A5-C96C3E116C7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33" r="2115"/>
          <a:stretch/>
        </p:blipFill>
        <p:spPr>
          <a:xfrm>
            <a:off x="393308" y="3107674"/>
            <a:ext cx="5559480" cy="2974620"/>
          </a:xfrm>
          <a:prstGeom prst="rect">
            <a:avLst/>
          </a:prstGeom>
        </p:spPr>
      </p:pic>
      <p:pic>
        <p:nvPicPr>
          <p:cNvPr id="5" name="Picture 4" descr="Graphical user interface, diagram&#10;&#10;Description automatically generated with medium confidence">
            <a:extLst>
              <a:ext uri="{FF2B5EF4-FFF2-40B4-BE49-F238E27FC236}">
                <a16:creationId xmlns:a16="http://schemas.microsoft.com/office/drawing/2014/main" id="{C123EF64-436C-4CA7-AA2A-BA246DAC852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49" t="11749" r="8218" b="7912"/>
          <a:stretch/>
        </p:blipFill>
        <p:spPr>
          <a:xfrm>
            <a:off x="6308036" y="2527997"/>
            <a:ext cx="5434354" cy="374904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C19E926-9051-4BA3-A969-9D6241F859AC}"/>
                  </a:ext>
                </a:extLst>
              </p:cNvPr>
              <p:cNvSpPr txBox="1"/>
              <p:nvPr/>
            </p:nvSpPr>
            <p:spPr>
              <a:xfrm>
                <a:off x="2081367" y="2664716"/>
                <a:ext cx="24530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</a:rPr>
                          <m:t>β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</a:rPr>
                          <m:t>β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</a:rPr>
                          <m:t>β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s-MX" dirty="0"/>
                  <a:t> = 0     </a:t>
                </a:r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C19E926-9051-4BA3-A969-9D6241F859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1367" y="2664716"/>
                <a:ext cx="2453044" cy="369332"/>
              </a:xfrm>
              <a:prstGeom prst="rect">
                <a:avLst/>
              </a:prstGeom>
              <a:blipFill>
                <a:blip r:embed="rId5"/>
                <a:stretch>
                  <a:fillRect t="-8197" r="-1241" b="-24590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A7CDB7A4-06F5-4239-BEC8-EE71BDF93A3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1381" y="2347314"/>
            <a:ext cx="667723" cy="667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3585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Rectangle 110">
            <a:extLst>
              <a:ext uri="{FF2B5EF4-FFF2-40B4-BE49-F238E27FC236}">
                <a16:creationId xmlns:a16="http://schemas.microsoft.com/office/drawing/2014/main" id="{5E52985E-2553-471E-82AA-5ED7A32989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3308" y="352931"/>
            <a:ext cx="11438793" cy="18442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72430C-F47C-442A-BDE7-0D29219DCB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70" y="506727"/>
            <a:ext cx="3885141" cy="15267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3000">
                <a:solidFill>
                  <a:schemeClr val="bg1"/>
                </a:solidFill>
              </a:rPr>
              <a:t>Regresión lineal </a:t>
            </a:r>
          </a:p>
        </p:txBody>
      </p: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DAE3ABC6-4042-4293-A7DF-F01181363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739873" y="580963"/>
            <a:ext cx="0" cy="137160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12E93AF-6CAA-446A-99D3-3393765D9A4B}"/>
                  </a:ext>
                </a:extLst>
              </p:cNvPr>
              <p:cNvSpPr txBox="1"/>
              <p:nvPr/>
            </p:nvSpPr>
            <p:spPr>
              <a:xfrm>
                <a:off x="4945336" y="506727"/>
                <a:ext cx="6609921" cy="1526741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2200" dirty="0">
                    <a:solidFill>
                      <a:schemeClr val="bg1"/>
                    </a:solidFill>
                  </a:rPr>
                  <a:t> Y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β</m:t>
                        </m:r>
                      </m:e>
                      <m:sub>
                        <m:r>
                          <a:rPr lang="en-US" sz="22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200" b="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β</m:t>
                        </m:r>
                      </m:e>
                      <m:sub>
                        <m:r>
                          <a:rPr lang="en-US" sz="22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200" b="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m:rPr>
                        <m:sty m:val="p"/>
                      </m:rPr>
                      <a:rPr lang="en-US" sz="22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Mercancias</m:t>
                    </m:r>
                    <m:r>
                      <a:rPr lang="en-US" sz="2200" b="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β</m:t>
                        </m:r>
                      </m:e>
                      <m:sub>
                        <m:r>
                          <a:rPr lang="en-US" sz="22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200" b="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m:rPr>
                        <m:sty m:val="p"/>
                      </m:rPr>
                      <a:rPr lang="en-US" sz="22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Servicios</m:t>
                    </m:r>
                    <m:r>
                      <a:rPr lang="en-US" sz="2200" b="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                 </m:t>
                    </m:r>
                    <m:sSub>
                      <m:sSubPr>
                        <m:ctrlPr>
                          <a:rPr lang="en-US" sz="22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β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2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m:rPr>
                        <m:sty m:val="p"/>
                      </m:rPr>
                      <a:rPr lang="en-US" sz="22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Agropecuarios</m:t>
                    </m:r>
                    <m:r>
                      <a:rPr lang="en-US" sz="2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2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β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sz="22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m:rPr>
                        <m:sty m:val="p"/>
                      </m:rPr>
                      <a:rPr lang="en-US" sz="22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Energ</m:t>
                    </m:r>
                    <m:r>
                      <a:rPr lang="es-MX" sz="22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é</m:t>
                    </m:r>
                    <m:r>
                      <m:rPr>
                        <m:sty m:val="p"/>
                      </m:rPr>
                      <a:rPr lang="es-MX" sz="22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ticos</m:t>
                    </m:r>
                    <m:r>
                      <a:rPr lang="en-US" sz="2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200" b="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endParaRPr lang="en-US" sz="22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12E93AF-6CAA-446A-99D3-3393765D9A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5336" y="506727"/>
                <a:ext cx="6609921" cy="1526741"/>
              </a:xfrm>
              <a:prstGeom prst="rect">
                <a:avLst/>
              </a:prstGeom>
              <a:blipFill>
                <a:blip r:embed="rId2"/>
                <a:stretch>
                  <a:fillRect l="-276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DA3561B-D09A-4EBA-BF66-CD72D5A75808}"/>
                  </a:ext>
                </a:extLst>
              </p:cNvPr>
              <p:cNvSpPr txBox="1"/>
              <p:nvPr/>
            </p:nvSpPr>
            <p:spPr>
              <a:xfrm>
                <a:off x="6455574" y="2654632"/>
                <a:ext cx="35894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</a:rPr>
                          <m:t>β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</a:rPr>
                          <m:t>β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</a:rPr>
                          <m:t>β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</a:rPr>
                          <m:t>β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s-MX" dirty="0"/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</a:rPr>
                          <m:t>β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s-MX" dirty="0"/>
                  <a:t>     </a:t>
                </a: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DA3561B-D09A-4EBA-BF66-CD72D5A758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5574" y="2654632"/>
                <a:ext cx="3589444" cy="369332"/>
              </a:xfrm>
              <a:prstGeom prst="rect">
                <a:avLst/>
              </a:prstGeom>
              <a:blipFill>
                <a:blip r:embed="rId3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 descr="A person standing next to a machine&#10;&#10;Description automatically generated with low confidence">
            <a:extLst>
              <a:ext uri="{FF2B5EF4-FFF2-40B4-BE49-F238E27FC236}">
                <a16:creationId xmlns:a16="http://schemas.microsoft.com/office/drawing/2014/main" id="{8210F795-F4FA-4B61-9183-03CE5CE392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807" y="2280997"/>
            <a:ext cx="4490197" cy="449019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4577ED4-499F-4696-A013-DD25E8B4839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671" r="10616"/>
          <a:stretch/>
        </p:blipFill>
        <p:spPr>
          <a:xfrm>
            <a:off x="5378826" y="3116493"/>
            <a:ext cx="6538331" cy="3373040"/>
          </a:xfrm>
          <a:prstGeom prst="rect">
            <a:avLst/>
          </a:prstGeom>
        </p:spPr>
      </p:pic>
      <p:pic>
        <p:nvPicPr>
          <p:cNvPr id="16" name="Picture 15" descr="Icon&#10;&#10;Description automatically generated">
            <a:extLst>
              <a:ext uri="{FF2B5EF4-FFF2-40B4-BE49-F238E27FC236}">
                <a16:creationId xmlns:a16="http://schemas.microsoft.com/office/drawing/2014/main" id="{56E914B3-D1B6-4EDD-B14E-E1ECEFD893D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9200" y="2350983"/>
            <a:ext cx="738142" cy="738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7957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4C146D-700F-4027-A678-554988242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939" y="1967265"/>
            <a:ext cx="3667587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Serie de </a:t>
            </a:r>
            <a:r>
              <a:rPr lang="es-MX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Tiempo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1D2236-C6FF-4C16-9682-704D5CD391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7" t="5012" r="3364" b="1671"/>
          <a:stretch/>
        </p:blipFill>
        <p:spPr>
          <a:xfrm>
            <a:off x="4777316" y="863880"/>
            <a:ext cx="6780700" cy="5127911"/>
          </a:xfrm>
          <a:prstGeom prst="rect">
            <a:avLst/>
          </a:prstGeom>
        </p:spPr>
      </p:pic>
      <p:pic>
        <p:nvPicPr>
          <p:cNvPr id="4" name="Picture 3" descr="Chart, icon&#10;&#10;Description automatically generated">
            <a:extLst>
              <a:ext uri="{FF2B5EF4-FFF2-40B4-BE49-F238E27FC236}">
                <a16:creationId xmlns:a16="http://schemas.microsoft.com/office/drawing/2014/main" id="{CF8C88EB-D426-4800-B239-9D0AB96AED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035" y="3854168"/>
            <a:ext cx="2192479" cy="2192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1561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Shape, rectangle, square&#10;&#10;Description automatically generated">
            <a:extLst>
              <a:ext uri="{FF2B5EF4-FFF2-40B4-BE49-F238E27FC236}">
                <a16:creationId xmlns:a16="http://schemas.microsoft.com/office/drawing/2014/main" id="{759F7EAE-A782-483D-989C-24A69D79976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609" b="20141"/>
          <a:stretch/>
        </p:blipFill>
        <p:spPr>
          <a:xfrm>
            <a:off x="-1504" y="0"/>
            <a:ext cx="1219198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D98CF17-65F6-479E-AC55-AA3CFD6EB3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03" t="11762" r="1845" b="2048"/>
          <a:stretch/>
        </p:blipFill>
        <p:spPr>
          <a:xfrm>
            <a:off x="2861081" y="1065320"/>
            <a:ext cx="6469837" cy="4420096"/>
          </a:xfrm>
          <a:prstGeom prst="rect">
            <a:avLst/>
          </a:prstGeom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52CCCA37-A90C-40A5-9D23-6CE87C546F6C}"/>
              </a:ext>
            </a:extLst>
          </p:cNvPr>
          <p:cNvSpPr/>
          <p:nvPr/>
        </p:nvSpPr>
        <p:spPr>
          <a:xfrm>
            <a:off x="2635730" y="579622"/>
            <a:ext cx="4271097" cy="55922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  <a:r>
              <a:rPr lang="es-MX" dirty="0" err="1"/>
              <a:t>escomposición</a:t>
            </a:r>
            <a:r>
              <a:rPr lang="es-MX" dirty="0"/>
              <a:t> aditiva de serie de tiempo</a:t>
            </a:r>
          </a:p>
        </p:txBody>
      </p:sp>
    </p:spTree>
    <p:extLst>
      <p:ext uri="{BB962C8B-B14F-4D97-AF65-F5344CB8AC3E}">
        <p14:creationId xmlns:p14="http://schemas.microsoft.com/office/powerpoint/2010/main" val="38859477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Shape&#10;&#10;Description automatically generated">
            <a:extLst>
              <a:ext uri="{FF2B5EF4-FFF2-40B4-BE49-F238E27FC236}">
                <a16:creationId xmlns:a16="http://schemas.microsoft.com/office/drawing/2014/main" id="{0568F2FA-E90B-4F20-B889-6265D92A88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" t="24059" r="-13" b="19702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B207F02-01B4-441D-8AF8-6E83C97C10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522" t="12831" r="1585" b="2231"/>
          <a:stretch/>
        </p:blipFill>
        <p:spPr>
          <a:xfrm>
            <a:off x="2708476" y="900575"/>
            <a:ext cx="6685578" cy="4470414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EAE9C49-F2BD-429F-86A0-6C2CD8242A35}"/>
              </a:ext>
            </a:extLst>
          </p:cNvPr>
          <p:cNvSpPr/>
          <p:nvPr/>
        </p:nvSpPr>
        <p:spPr>
          <a:xfrm>
            <a:off x="2708476" y="546370"/>
            <a:ext cx="4107961" cy="55922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Inflación en México (modelo aditivo)</a:t>
            </a:r>
          </a:p>
        </p:txBody>
      </p:sp>
    </p:spTree>
    <p:extLst>
      <p:ext uri="{BB962C8B-B14F-4D97-AF65-F5344CB8AC3E}">
        <p14:creationId xmlns:p14="http://schemas.microsoft.com/office/powerpoint/2010/main" val="39724034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Shape, rectangle, square&#10;&#10;Description automatically generated">
            <a:extLst>
              <a:ext uri="{FF2B5EF4-FFF2-40B4-BE49-F238E27FC236}">
                <a16:creationId xmlns:a16="http://schemas.microsoft.com/office/drawing/2014/main" id="{759F7EAE-A782-483D-989C-24A69D79976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609" b="20141"/>
          <a:stretch/>
        </p:blipFill>
        <p:spPr>
          <a:xfrm>
            <a:off x="-1504" y="0"/>
            <a:ext cx="1219198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13F7723-9859-4085-88BE-48FAFDEBF5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67" t="10620" r="1213" b="4352"/>
          <a:stretch/>
        </p:blipFill>
        <p:spPr>
          <a:xfrm>
            <a:off x="2764778" y="998092"/>
            <a:ext cx="6659415" cy="4521559"/>
          </a:xfrm>
          <a:prstGeom prst="rect">
            <a:avLst/>
          </a:prstGeom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52CCCA37-A90C-40A5-9D23-6CE87C546F6C}"/>
              </a:ext>
            </a:extLst>
          </p:cNvPr>
          <p:cNvSpPr/>
          <p:nvPr/>
        </p:nvSpPr>
        <p:spPr>
          <a:xfrm>
            <a:off x="2635730" y="579622"/>
            <a:ext cx="4865901" cy="55922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  <a:r>
              <a:rPr lang="es-MX" dirty="0" err="1"/>
              <a:t>escomposición</a:t>
            </a:r>
            <a:r>
              <a:rPr lang="es-MX" dirty="0"/>
              <a:t> multiplicativa de serie de tiempo</a:t>
            </a:r>
          </a:p>
        </p:txBody>
      </p:sp>
    </p:spTree>
    <p:extLst>
      <p:ext uri="{BB962C8B-B14F-4D97-AF65-F5344CB8AC3E}">
        <p14:creationId xmlns:p14="http://schemas.microsoft.com/office/powerpoint/2010/main" val="28649538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Rectangle 42">
            <a:extLst>
              <a:ext uri="{FF2B5EF4-FFF2-40B4-BE49-F238E27FC236}">
                <a16:creationId xmlns:a16="http://schemas.microsoft.com/office/drawing/2014/main" id="{28FF88A3-8EBC-4142-8CC2-EBE257ED6C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picture containing text, businesscard&#10;&#10;Description automatically generated">
            <a:extLst>
              <a:ext uri="{FF2B5EF4-FFF2-40B4-BE49-F238E27FC236}">
                <a16:creationId xmlns:a16="http://schemas.microsoft.com/office/drawing/2014/main" id="{696C698A-2F4A-4819-866B-7C408739F01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00"/>
          <a:stretch/>
        </p:blipFill>
        <p:spPr>
          <a:xfrm>
            <a:off x="3" y="10"/>
            <a:ext cx="12191997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EB7EF32-9413-44CD-BA4C-813A42CE4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0936" y="844486"/>
            <a:ext cx="9484225" cy="1461778"/>
          </a:xfrm>
        </p:spPr>
        <p:txBody>
          <a:bodyPr>
            <a:normAutofit/>
          </a:bodyPr>
          <a:lstStyle/>
          <a:p>
            <a:r>
              <a:rPr lang="es-MX" sz="4000"/>
              <a:t>¿Qué es la inflación?</a:t>
            </a:r>
            <a:endParaRPr lang="es-MX" sz="4000" dirty="0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27D8A815-1B1F-4DB5-A03C-F4987CF0CB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327777" y="343106"/>
            <a:ext cx="1692092" cy="1852591"/>
            <a:chOff x="790870" y="911082"/>
            <a:chExt cx="2191635" cy="2442764"/>
          </a:xfrm>
        </p:grpSpPr>
        <p:sp>
          <p:nvSpPr>
            <p:cNvPr id="46" name="Freeform 5">
              <a:extLst>
                <a:ext uri="{FF2B5EF4-FFF2-40B4-BE49-F238E27FC236}">
                  <a16:creationId xmlns:a16="http://schemas.microsoft.com/office/drawing/2014/main" id="{261388EF-B4CE-4326-979A-2F53CED60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90870" y="2245586"/>
              <a:ext cx="1262906" cy="1108260"/>
            </a:xfrm>
            <a:custGeom>
              <a:avLst/>
              <a:gdLst>
                <a:gd name="T0" fmla="*/ 781 w 1099"/>
                <a:gd name="T1" fmla="*/ 0 h 968"/>
                <a:gd name="T2" fmla="*/ 318 w 1099"/>
                <a:gd name="T3" fmla="*/ 0 h 968"/>
                <a:gd name="T4" fmla="*/ 246 w 1099"/>
                <a:gd name="T5" fmla="*/ 42 h 968"/>
                <a:gd name="T6" fmla="*/ 15 w 1099"/>
                <a:gd name="T7" fmla="*/ 443 h 968"/>
                <a:gd name="T8" fmla="*/ 15 w 1099"/>
                <a:gd name="T9" fmla="*/ 525 h 968"/>
                <a:gd name="T10" fmla="*/ 246 w 1099"/>
                <a:gd name="T11" fmla="*/ 926 h 968"/>
                <a:gd name="T12" fmla="*/ 318 w 1099"/>
                <a:gd name="T13" fmla="*/ 968 h 968"/>
                <a:gd name="T14" fmla="*/ 781 w 1099"/>
                <a:gd name="T15" fmla="*/ 968 h 968"/>
                <a:gd name="T16" fmla="*/ 852 w 1099"/>
                <a:gd name="T17" fmla="*/ 926 h 968"/>
                <a:gd name="T18" fmla="*/ 1084 w 1099"/>
                <a:gd name="T19" fmla="*/ 525 h 968"/>
                <a:gd name="T20" fmla="*/ 1084 w 1099"/>
                <a:gd name="T21" fmla="*/ 443 h 968"/>
                <a:gd name="T22" fmla="*/ 852 w 1099"/>
                <a:gd name="T23" fmla="*/ 42 h 968"/>
                <a:gd name="T24" fmla="*/ 781 w 1099"/>
                <a:gd name="T25" fmla="*/ 0 h 9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99" h="968">
                  <a:moveTo>
                    <a:pt x="781" y="0"/>
                  </a:moveTo>
                  <a:cubicBezTo>
                    <a:pt x="318" y="0"/>
                    <a:pt x="318" y="0"/>
                    <a:pt x="318" y="0"/>
                  </a:cubicBezTo>
                  <a:cubicBezTo>
                    <a:pt x="288" y="0"/>
                    <a:pt x="261" y="16"/>
                    <a:pt x="246" y="42"/>
                  </a:cubicBezTo>
                  <a:cubicBezTo>
                    <a:pt x="15" y="443"/>
                    <a:pt x="15" y="443"/>
                    <a:pt x="15" y="443"/>
                  </a:cubicBezTo>
                  <a:cubicBezTo>
                    <a:pt x="0" y="468"/>
                    <a:pt x="0" y="500"/>
                    <a:pt x="15" y="525"/>
                  </a:cubicBezTo>
                  <a:cubicBezTo>
                    <a:pt x="246" y="926"/>
                    <a:pt x="246" y="926"/>
                    <a:pt x="246" y="926"/>
                  </a:cubicBezTo>
                  <a:cubicBezTo>
                    <a:pt x="261" y="952"/>
                    <a:pt x="288" y="968"/>
                    <a:pt x="318" y="968"/>
                  </a:cubicBezTo>
                  <a:cubicBezTo>
                    <a:pt x="781" y="968"/>
                    <a:pt x="781" y="968"/>
                    <a:pt x="781" y="968"/>
                  </a:cubicBezTo>
                  <a:cubicBezTo>
                    <a:pt x="810" y="968"/>
                    <a:pt x="838" y="952"/>
                    <a:pt x="852" y="926"/>
                  </a:cubicBezTo>
                  <a:cubicBezTo>
                    <a:pt x="1084" y="525"/>
                    <a:pt x="1084" y="525"/>
                    <a:pt x="1084" y="525"/>
                  </a:cubicBezTo>
                  <a:cubicBezTo>
                    <a:pt x="1099" y="500"/>
                    <a:pt x="1099" y="468"/>
                    <a:pt x="1084" y="443"/>
                  </a:cubicBezTo>
                  <a:cubicBezTo>
                    <a:pt x="852" y="42"/>
                    <a:pt x="852" y="42"/>
                    <a:pt x="852" y="42"/>
                  </a:cubicBezTo>
                  <a:cubicBezTo>
                    <a:pt x="838" y="16"/>
                    <a:pt x="810" y="0"/>
                    <a:pt x="781" y="0"/>
                  </a:cubicBezTo>
                  <a:close/>
                </a:path>
              </a:pathLst>
            </a:custGeom>
            <a:solidFill>
              <a:schemeClr val="tx1">
                <a:alpha val="40000"/>
              </a:schemeClr>
            </a:solidFill>
            <a:ln w="635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7" name="Freeform 5">
              <a:extLst>
                <a:ext uri="{FF2B5EF4-FFF2-40B4-BE49-F238E27FC236}">
                  <a16:creationId xmlns:a16="http://schemas.microsoft.com/office/drawing/2014/main" id="{33A25547-9075-4BDB-8F46-BA09E76AA3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3975" y="911082"/>
              <a:ext cx="2048530" cy="1797684"/>
            </a:xfrm>
            <a:custGeom>
              <a:avLst/>
              <a:gdLst>
                <a:gd name="T0" fmla="*/ 781 w 1099"/>
                <a:gd name="T1" fmla="*/ 0 h 968"/>
                <a:gd name="T2" fmla="*/ 318 w 1099"/>
                <a:gd name="T3" fmla="*/ 0 h 968"/>
                <a:gd name="T4" fmla="*/ 246 w 1099"/>
                <a:gd name="T5" fmla="*/ 42 h 968"/>
                <a:gd name="T6" fmla="*/ 15 w 1099"/>
                <a:gd name="T7" fmla="*/ 443 h 968"/>
                <a:gd name="T8" fmla="*/ 15 w 1099"/>
                <a:gd name="T9" fmla="*/ 525 h 968"/>
                <a:gd name="T10" fmla="*/ 246 w 1099"/>
                <a:gd name="T11" fmla="*/ 926 h 968"/>
                <a:gd name="T12" fmla="*/ 318 w 1099"/>
                <a:gd name="T13" fmla="*/ 968 h 968"/>
                <a:gd name="T14" fmla="*/ 781 w 1099"/>
                <a:gd name="T15" fmla="*/ 968 h 968"/>
                <a:gd name="T16" fmla="*/ 852 w 1099"/>
                <a:gd name="T17" fmla="*/ 926 h 968"/>
                <a:gd name="T18" fmla="*/ 1084 w 1099"/>
                <a:gd name="T19" fmla="*/ 525 h 968"/>
                <a:gd name="T20" fmla="*/ 1084 w 1099"/>
                <a:gd name="T21" fmla="*/ 443 h 968"/>
                <a:gd name="T22" fmla="*/ 852 w 1099"/>
                <a:gd name="T23" fmla="*/ 42 h 968"/>
                <a:gd name="T24" fmla="*/ 781 w 1099"/>
                <a:gd name="T25" fmla="*/ 0 h 9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99" h="968">
                  <a:moveTo>
                    <a:pt x="781" y="0"/>
                  </a:moveTo>
                  <a:cubicBezTo>
                    <a:pt x="318" y="0"/>
                    <a:pt x="318" y="0"/>
                    <a:pt x="318" y="0"/>
                  </a:cubicBezTo>
                  <a:cubicBezTo>
                    <a:pt x="288" y="0"/>
                    <a:pt x="261" y="16"/>
                    <a:pt x="246" y="42"/>
                  </a:cubicBezTo>
                  <a:cubicBezTo>
                    <a:pt x="15" y="443"/>
                    <a:pt x="15" y="443"/>
                    <a:pt x="15" y="443"/>
                  </a:cubicBezTo>
                  <a:cubicBezTo>
                    <a:pt x="0" y="468"/>
                    <a:pt x="0" y="500"/>
                    <a:pt x="15" y="525"/>
                  </a:cubicBezTo>
                  <a:cubicBezTo>
                    <a:pt x="246" y="926"/>
                    <a:pt x="246" y="926"/>
                    <a:pt x="246" y="926"/>
                  </a:cubicBezTo>
                  <a:cubicBezTo>
                    <a:pt x="261" y="952"/>
                    <a:pt x="288" y="968"/>
                    <a:pt x="318" y="968"/>
                  </a:cubicBezTo>
                  <a:cubicBezTo>
                    <a:pt x="781" y="968"/>
                    <a:pt x="781" y="968"/>
                    <a:pt x="781" y="968"/>
                  </a:cubicBezTo>
                  <a:cubicBezTo>
                    <a:pt x="810" y="968"/>
                    <a:pt x="838" y="952"/>
                    <a:pt x="852" y="926"/>
                  </a:cubicBezTo>
                  <a:cubicBezTo>
                    <a:pt x="1084" y="525"/>
                    <a:pt x="1084" y="525"/>
                    <a:pt x="1084" y="525"/>
                  </a:cubicBezTo>
                  <a:cubicBezTo>
                    <a:pt x="1099" y="500"/>
                    <a:pt x="1099" y="468"/>
                    <a:pt x="1084" y="443"/>
                  </a:cubicBezTo>
                  <a:cubicBezTo>
                    <a:pt x="852" y="42"/>
                    <a:pt x="852" y="42"/>
                    <a:pt x="852" y="42"/>
                  </a:cubicBezTo>
                  <a:cubicBezTo>
                    <a:pt x="838" y="16"/>
                    <a:pt x="810" y="0"/>
                    <a:pt x="781" y="0"/>
                  </a:cubicBezTo>
                  <a:close/>
                </a:path>
              </a:pathLst>
            </a:custGeom>
            <a:noFill/>
            <a:ln w="63500" cap="flat">
              <a:solidFill>
                <a:schemeClr val="tx1">
                  <a:alpha val="6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8" name="Freeform 5">
              <a:extLst>
                <a:ext uri="{FF2B5EF4-FFF2-40B4-BE49-F238E27FC236}">
                  <a16:creationId xmlns:a16="http://schemas.microsoft.com/office/drawing/2014/main" id="{1D917FAD-3240-4D3F-91A0-9571F75DC6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62936" y="1825453"/>
              <a:ext cx="799094" cy="701243"/>
            </a:xfrm>
            <a:custGeom>
              <a:avLst/>
              <a:gdLst>
                <a:gd name="T0" fmla="*/ 781 w 1099"/>
                <a:gd name="T1" fmla="*/ 0 h 968"/>
                <a:gd name="T2" fmla="*/ 318 w 1099"/>
                <a:gd name="T3" fmla="*/ 0 h 968"/>
                <a:gd name="T4" fmla="*/ 246 w 1099"/>
                <a:gd name="T5" fmla="*/ 42 h 968"/>
                <a:gd name="T6" fmla="*/ 15 w 1099"/>
                <a:gd name="T7" fmla="*/ 443 h 968"/>
                <a:gd name="T8" fmla="*/ 15 w 1099"/>
                <a:gd name="T9" fmla="*/ 525 h 968"/>
                <a:gd name="T10" fmla="*/ 246 w 1099"/>
                <a:gd name="T11" fmla="*/ 926 h 968"/>
                <a:gd name="T12" fmla="*/ 318 w 1099"/>
                <a:gd name="T13" fmla="*/ 968 h 968"/>
                <a:gd name="T14" fmla="*/ 781 w 1099"/>
                <a:gd name="T15" fmla="*/ 968 h 968"/>
                <a:gd name="T16" fmla="*/ 852 w 1099"/>
                <a:gd name="T17" fmla="*/ 926 h 968"/>
                <a:gd name="T18" fmla="*/ 1084 w 1099"/>
                <a:gd name="T19" fmla="*/ 525 h 968"/>
                <a:gd name="T20" fmla="*/ 1084 w 1099"/>
                <a:gd name="T21" fmla="*/ 443 h 968"/>
                <a:gd name="T22" fmla="*/ 852 w 1099"/>
                <a:gd name="T23" fmla="*/ 42 h 968"/>
                <a:gd name="T24" fmla="*/ 781 w 1099"/>
                <a:gd name="T25" fmla="*/ 0 h 9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99" h="968">
                  <a:moveTo>
                    <a:pt x="781" y="0"/>
                  </a:moveTo>
                  <a:cubicBezTo>
                    <a:pt x="318" y="0"/>
                    <a:pt x="318" y="0"/>
                    <a:pt x="318" y="0"/>
                  </a:cubicBezTo>
                  <a:cubicBezTo>
                    <a:pt x="288" y="0"/>
                    <a:pt x="261" y="16"/>
                    <a:pt x="246" y="42"/>
                  </a:cubicBezTo>
                  <a:cubicBezTo>
                    <a:pt x="15" y="443"/>
                    <a:pt x="15" y="443"/>
                    <a:pt x="15" y="443"/>
                  </a:cubicBezTo>
                  <a:cubicBezTo>
                    <a:pt x="0" y="468"/>
                    <a:pt x="0" y="500"/>
                    <a:pt x="15" y="525"/>
                  </a:cubicBezTo>
                  <a:cubicBezTo>
                    <a:pt x="246" y="926"/>
                    <a:pt x="246" y="926"/>
                    <a:pt x="246" y="926"/>
                  </a:cubicBezTo>
                  <a:cubicBezTo>
                    <a:pt x="261" y="952"/>
                    <a:pt x="288" y="968"/>
                    <a:pt x="318" y="968"/>
                  </a:cubicBezTo>
                  <a:cubicBezTo>
                    <a:pt x="781" y="968"/>
                    <a:pt x="781" y="968"/>
                    <a:pt x="781" y="968"/>
                  </a:cubicBezTo>
                  <a:cubicBezTo>
                    <a:pt x="810" y="968"/>
                    <a:pt x="838" y="952"/>
                    <a:pt x="852" y="926"/>
                  </a:cubicBezTo>
                  <a:cubicBezTo>
                    <a:pt x="1084" y="525"/>
                    <a:pt x="1084" y="525"/>
                    <a:pt x="1084" y="525"/>
                  </a:cubicBezTo>
                  <a:cubicBezTo>
                    <a:pt x="1099" y="500"/>
                    <a:pt x="1099" y="468"/>
                    <a:pt x="1084" y="443"/>
                  </a:cubicBezTo>
                  <a:cubicBezTo>
                    <a:pt x="852" y="42"/>
                    <a:pt x="852" y="42"/>
                    <a:pt x="852" y="42"/>
                  </a:cubicBezTo>
                  <a:cubicBezTo>
                    <a:pt x="838" y="16"/>
                    <a:pt x="810" y="0"/>
                    <a:pt x="781" y="0"/>
                  </a:cubicBezTo>
                  <a:close/>
                </a:path>
              </a:pathLst>
            </a:custGeom>
            <a:solidFill>
              <a:schemeClr val="tx1">
                <a:alpha val="60000"/>
              </a:schemeClr>
            </a:solidFill>
            <a:ln w="635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36" name="Content Placeholder 8">
            <a:extLst>
              <a:ext uri="{FF2B5EF4-FFF2-40B4-BE49-F238E27FC236}">
                <a16:creationId xmlns:a16="http://schemas.microsoft.com/office/drawing/2014/main" id="{131CA35E-5046-4E94-8587-DCAE5913B2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20733" y="2553375"/>
            <a:ext cx="9484235" cy="305272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sz="2400"/>
              <a:t>La </a:t>
            </a:r>
            <a:r>
              <a:rPr lang="es-ES" sz="2400" b="1"/>
              <a:t>inflación</a:t>
            </a:r>
            <a:r>
              <a:rPr lang="es-ES" sz="2400"/>
              <a:t> es un fenómeno que se observa en la economía de un país y está relacionado con el </a:t>
            </a:r>
            <a:r>
              <a:rPr lang="es-ES" sz="2400" b="1"/>
              <a:t>aumento desordenado de los precios </a:t>
            </a:r>
            <a:r>
              <a:rPr lang="es-ES" sz="2400"/>
              <a:t>de la mayor parte de los bienes y servicios que se comercian en sus mercados, por un </a:t>
            </a:r>
            <a:r>
              <a:rPr lang="es-ES" sz="2400" b="1"/>
              <a:t>periodo de tiempo </a:t>
            </a:r>
            <a:r>
              <a:rPr lang="es-ES" sz="2400"/>
              <a:t>prolongado.</a:t>
            </a:r>
            <a:endParaRPr lang="en-US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3E7AC8-0409-4FC4-BDDD-783E36AF6EBB}"/>
              </a:ext>
            </a:extLst>
          </p:cNvPr>
          <p:cNvSpPr txBox="1"/>
          <p:nvPr/>
        </p:nvSpPr>
        <p:spPr>
          <a:xfrm>
            <a:off x="2377439" y="5037680"/>
            <a:ext cx="77807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b="1"/>
              <a:t>Índice Nacional de Precios al Consumidor (INPC)</a:t>
            </a:r>
            <a:endParaRPr lang="es-MX" b="1" dirty="0"/>
          </a:p>
        </p:txBody>
      </p:sp>
    </p:spTree>
    <p:extLst>
      <p:ext uri="{BB962C8B-B14F-4D97-AF65-F5344CB8AC3E}">
        <p14:creationId xmlns:p14="http://schemas.microsoft.com/office/powerpoint/2010/main" val="8059083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Shape&#10;&#10;Description automatically generated">
            <a:extLst>
              <a:ext uri="{FF2B5EF4-FFF2-40B4-BE49-F238E27FC236}">
                <a16:creationId xmlns:a16="http://schemas.microsoft.com/office/drawing/2014/main" id="{0568F2FA-E90B-4F20-B889-6265D92A88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" t="24059" r="-13" b="19702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A75442FA-F551-43DF-99F0-83567C87FE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61" t="13946" r="2439" b="1793"/>
          <a:stretch/>
        </p:blipFill>
        <p:spPr>
          <a:xfrm>
            <a:off x="2805343" y="994298"/>
            <a:ext cx="6581313" cy="4455872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EAE9C49-F2BD-429F-86A0-6C2CD8242A35}"/>
              </a:ext>
            </a:extLst>
          </p:cNvPr>
          <p:cNvSpPr/>
          <p:nvPr/>
        </p:nvSpPr>
        <p:spPr>
          <a:xfrm>
            <a:off x="2708476" y="546370"/>
            <a:ext cx="4908565" cy="55922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Inflación en México (modelo multiplicativo)</a:t>
            </a:r>
          </a:p>
        </p:txBody>
      </p:sp>
    </p:spTree>
    <p:extLst>
      <p:ext uri="{BB962C8B-B14F-4D97-AF65-F5344CB8AC3E}">
        <p14:creationId xmlns:p14="http://schemas.microsoft.com/office/powerpoint/2010/main" val="15962786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DE6A193-4755-479A-BC6F-A7EBCA73B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3628A11A-54EE-4DF1-BE10-98C73D443F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5398" y="2171354"/>
            <a:ext cx="7643448" cy="4547847"/>
          </a:xfrm>
          <a:prstGeom prst="rect">
            <a:avLst/>
          </a:prstGeom>
        </p:spPr>
      </p:pic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5A55B759-31A7-423C-9BC2-A8BC09FE98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6754318" cy="6858478"/>
          </a:xfrm>
          <a:custGeom>
            <a:avLst/>
            <a:gdLst>
              <a:gd name="connsiteX0" fmla="*/ 0 w 6754318"/>
              <a:gd name="connsiteY0" fmla="*/ 6858478 h 6858478"/>
              <a:gd name="connsiteX1" fmla="*/ 6754318 w 6754318"/>
              <a:gd name="connsiteY1" fmla="*/ 6858478 h 6858478"/>
              <a:gd name="connsiteX2" fmla="*/ 3577943 w 6754318"/>
              <a:gd name="connsiteY2" fmla="*/ 0 h 6858478"/>
              <a:gd name="connsiteX3" fmla="*/ 3572366 w 6754318"/>
              <a:gd name="connsiteY3" fmla="*/ 0 h 6858478"/>
              <a:gd name="connsiteX4" fmla="*/ 2506138 w 6754318"/>
              <a:gd name="connsiteY4" fmla="*/ 0 h 6858478"/>
              <a:gd name="connsiteX5" fmla="*/ 0 w 6754318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54318" h="6858478">
                <a:moveTo>
                  <a:pt x="0" y="6858478"/>
                </a:moveTo>
                <a:lnTo>
                  <a:pt x="6754318" y="6858478"/>
                </a:lnTo>
                <a:lnTo>
                  <a:pt x="3577943" y="0"/>
                </a:lnTo>
                <a:lnTo>
                  <a:pt x="3572366" y="0"/>
                </a:lnTo>
                <a:lnTo>
                  <a:pt x="2506138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F78796AF-79A0-47AC-BEFD-BFFC00F968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" y="-478"/>
            <a:ext cx="5953780" cy="6858478"/>
          </a:xfrm>
          <a:custGeom>
            <a:avLst/>
            <a:gdLst>
              <a:gd name="connsiteX0" fmla="*/ 0 w 5953780"/>
              <a:gd name="connsiteY0" fmla="*/ 6858478 h 6858478"/>
              <a:gd name="connsiteX1" fmla="*/ 5953780 w 5953780"/>
              <a:gd name="connsiteY1" fmla="*/ 6858478 h 6858478"/>
              <a:gd name="connsiteX2" fmla="*/ 2777405 w 5953780"/>
              <a:gd name="connsiteY2" fmla="*/ 0 h 6858478"/>
              <a:gd name="connsiteX3" fmla="*/ 2771828 w 5953780"/>
              <a:gd name="connsiteY3" fmla="*/ 0 h 6858478"/>
              <a:gd name="connsiteX4" fmla="*/ 1705600 w 5953780"/>
              <a:gd name="connsiteY4" fmla="*/ 0 h 6858478"/>
              <a:gd name="connsiteX5" fmla="*/ 0 w 5953780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53780" h="6858478">
                <a:moveTo>
                  <a:pt x="0" y="6858478"/>
                </a:moveTo>
                <a:lnTo>
                  <a:pt x="5953780" y="6858478"/>
                </a:lnTo>
                <a:lnTo>
                  <a:pt x="2777405" y="0"/>
                </a:lnTo>
                <a:lnTo>
                  <a:pt x="2771828" y="0"/>
                </a:lnTo>
                <a:lnTo>
                  <a:pt x="17056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F0BB72-D7D7-4440-B3A2-2C59D6FE85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338328"/>
            <a:ext cx="3877056" cy="224942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Proyección</a:t>
            </a:r>
          </a:p>
        </p:txBody>
      </p:sp>
    </p:spTree>
    <p:extLst>
      <p:ext uri="{BB962C8B-B14F-4D97-AF65-F5344CB8AC3E}">
        <p14:creationId xmlns:p14="http://schemas.microsoft.com/office/powerpoint/2010/main" val="33315892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Shape&#10;&#10;Description automatically generated">
            <a:extLst>
              <a:ext uri="{FF2B5EF4-FFF2-40B4-BE49-F238E27FC236}">
                <a16:creationId xmlns:a16="http://schemas.microsoft.com/office/drawing/2014/main" id="{0568F2FA-E90B-4F20-B889-6265D92A88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" t="24059" r="-13" b="19702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EAD9120-025C-44DA-8176-B212A4D3B82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3" t="14399" r="4423" b="3949"/>
          <a:stretch/>
        </p:blipFill>
        <p:spPr>
          <a:xfrm>
            <a:off x="3108959" y="859997"/>
            <a:ext cx="6159327" cy="4564259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EAE9C49-F2BD-429F-86A0-6C2CD8242A35}"/>
              </a:ext>
            </a:extLst>
          </p:cNvPr>
          <p:cNvSpPr/>
          <p:nvPr/>
        </p:nvSpPr>
        <p:spPr>
          <a:xfrm>
            <a:off x="2708476" y="546370"/>
            <a:ext cx="4908565" cy="55922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Pronóstico con auto.arima</a:t>
            </a:r>
          </a:p>
        </p:txBody>
      </p:sp>
    </p:spTree>
    <p:extLst>
      <p:ext uri="{BB962C8B-B14F-4D97-AF65-F5344CB8AC3E}">
        <p14:creationId xmlns:p14="http://schemas.microsoft.com/office/powerpoint/2010/main" val="33629149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3">
            <a:extLst>
              <a:ext uri="{FF2B5EF4-FFF2-40B4-BE49-F238E27FC236}">
                <a16:creationId xmlns:a16="http://schemas.microsoft.com/office/drawing/2014/main" id="{42A5316D-ED2F-4F89-B4B4-8D9240B1A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3C70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8C7026-2490-4317-A24D-B4799A088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510" y="1487272"/>
            <a:ext cx="2743200" cy="27432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>
            <a:normAutofit/>
          </a:bodyPr>
          <a:lstStyle/>
          <a:p>
            <a:pPr algn="ctr"/>
            <a:r>
              <a:rPr lang="es-MX" sz="2600" dirty="0">
                <a:solidFill>
                  <a:srgbClr val="FFFFFF"/>
                </a:solidFill>
              </a:rPr>
              <a:t>Modelo</a:t>
            </a:r>
          </a:p>
        </p:txBody>
      </p:sp>
      <p:pic>
        <p:nvPicPr>
          <p:cNvPr id="5" name="Content Placeholder 4" descr="A picture containing text, screenshot, receipt&#10;&#10;Description automatically generated">
            <a:extLst>
              <a:ext uri="{FF2B5EF4-FFF2-40B4-BE49-F238E27FC236}">
                <a16:creationId xmlns:a16="http://schemas.microsoft.com/office/drawing/2014/main" id="{36550E4F-A213-4244-8E12-9B8A00A7DC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1121" y="460056"/>
            <a:ext cx="7552082" cy="2567706"/>
          </a:xfrm>
          <a:prstGeom prst="rect">
            <a:avLst/>
          </a:prstGeom>
        </p:spPr>
      </p:pic>
      <p:pic>
        <p:nvPicPr>
          <p:cNvPr id="7" name="Picture 6" descr="Graphical user interface, application, website&#10;&#10;Description automatically generated">
            <a:extLst>
              <a:ext uri="{FF2B5EF4-FFF2-40B4-BE49-F238E27FC236}">
                <a16:creationId xmlns:a16="http://schemas.microsoft.com/office/drawing/2014/main" id="{85B15E7B-C4AF-42BD-98A3-9B23F8F1CD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3691" y="3361194"/>
            <a:ext cx="3387933" cy="338793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A559312-A142-43B4-B430-6D40F6392EA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30" t="976" r="4317"/>
          <a:stretch/>
        </p:blipFill>
        <p:spPr>
          <a:xfrm>
            <a:off x="7822134" y="4343737"/>
            <a:ext cx="3551069" cy="205420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7ADABD6-6863-4808-91C0-6B02551DB5CD}"/>
              </a:ext>
            </a:extLst>
          </p:cNvPr>
          <p:cNvSpPr txBox="1"/>
          <p:nvPr/>
        </p:nvSpPr>
        <p:spPr>
          <a:xfrm>
            <a:off x="8205972" y="3714830"/>
            <a:ext cx="2783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Predicción para el año 2021</a:t>
            </a:r>
          </a:p>
        </p:txBody>
      </p:sp>
    </p:spTree>
    <p:extLst>
      <p:ext uri="{BB962C8B-B14F-4D97-AF65-F5344CB8AC3E}">
        <p14:creationId xmlns:p14="http://schemas.microsoft.com/office/powerpoint/2010/main" val="3583888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lowchart: Document 8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rgbClr val="344F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93D042-B6F9-4A0F-831D-199DBCDB1F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096" y="44548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MX" sz="32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Repositorio del código</a:t>
            </a:r>
            <a:endParaRPr lang="es-MX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1827E362-73E8-4571-850B-122E7852B9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2293" y="640080"/>
            <a:ext cx="5578816" cy="557881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AC4BAC5-9A79-4FA1-9832-4ECFB22822F0}"/>
              </a:ext>
            </a:extLst>
          </p:cNvPr>
          <p:cNvSpPr txBox="1"/>
          <p:nvPr/>
        </p:nvSpPr>
        <p:spPr>
          <a:xfrm>
            <a:off x="638175" y="3429000"/>
            <a:ext cx="324802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/>
              <a:t>https://github.com/eliassevilla/Modulo-2-BEDU-Equipo-15/tree/main/Project</a:t>
            </a:r>
            <a:endParaRPr lang="es-MX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AF5AF9E-9426-42AA-A16F-2DBD4C7C1A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2796" y="4538846"/>
            <a:ext cx="2131354" cy="216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0511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05C7EBC3-4672-4DAB-81C2-58661FAFAE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78805" y="-2"/>
            <a:ext cx="6013194" cy="1511304"/>
          </a:xfrm>
          <a:custGeom>
            <a:avLst/>
            <a:gdLst>
              <a:gd name="connsiteX0" fmla="*/ 4545473 w 6013194"/>
              <a:gd name="connsiteY0" fmla="*/ 0 h 1511304"/>
              <a:gd name="connsiteX1" fmla="*/ 6013194 w 6013194"/>
              <a:gd name="connsiteY1" fmla="*/ 0 h 1511304"/>
              <a:gd name="connsiteX2" fmla="*/ 6013194 w 6013194"/>
              <a:gd name="connsiteY2" fmla="*/ 1508760 h 1511304"/>
              <a:gd name="connsiteX3" fmla="*/ 4545474 w 6013194"/>
              <a:gd name="connsiteY3" fmla="*/ 1508760 h 1511304"/>
              <a:gd name="connsiteX4" fmla="*/ 4545474 w 6013194"/>
              <a:gd name="connsiteY4" fmla="*/ 1511304 h 1511304"/>
              <a:gd name="connsiteX5" fmla="*/ 0 w 6013194"/>
              <a:gd name="connsiteY5" fmla="*/ 1511304 h 1511304"/>
              <a:gd name="connsiteX6" fmla="*/ 697617 w 6013194"/>
              <a:gd name="connsiteY6" fmla="*/ 3 h 1511304"/>
              <a:gd name="connsiteX7" fmla="*/ 4545473 w 6013194"/>
              <a:gd name="connsiteY7" fmla="*/ 3 h 1511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13194" h="1511304">
                <a:moveTo>
                  <a:pt x="4545473" y="0"/>
                </a:moveTo>
                <a:lnTo>
                  <a:pt x="6013194" y="0"/>
                </a:lnTo>
                <a:lnTo>
                  <a:pt x="6013194" y="1508760"/>
                </a:lnTo>
                <a:lnTo>
                  <a:pt x="4545474" y="1508760"/>
                </a:lnTo>
                <a:lnTo>
                  <a:pt x="4545474" y="1511304"/>
                </a:lnTo>
                <a:lnTo>
                  <a:pt x="0" y="1511304"/>
                </a:lnTo>
                <a:lnTo>
                  <a:pt x="697617" y="3"/>
                </a:lnTo>
                <a:lnTo>
                  <a:pt x="4545473" y="3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picture containing LEGO, different, items, toy&#10;&#10;Description automatically generated">
            <a:extLst>
              <a:ext uri="{FF2B5EF4-FFF2-40B4-BE49-F238E27FC236}">
                <a16:creationId xmlns:a16="http://schemas.microsoft.com/office/drawing/2014/main" id="{4240A528-AA62-4CF9-9F79-6FF1B00D0B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0" r="2" b="2"/>
          <a:stretch/>
        </p:blipFill>
        <p:spPr>
          <a:xfrm>
            <a:off x="0" y="440575"/>
            <a:ext cx="6398170" cy="5572875"/>
          </a:xfrm>
          <a:custGeom>
            <a:avLst/>
            <a:gdLst/>
            <a:ahLst/>
            <a:cxnLst/>
            <a:rect l="l" t="t" r="r" b="b"/>
            <a:pathLst>
              <a:path w="5931454" h="5166360">
                <a:moveTo>
                  <a:pt x="0" y="0"/>
                </a:moveTo>
                <a:lnTo>
                  <a:pt x="5931454" y="0"/>
                </a:lnTo>
                <a:lnTo>
                  <a:pt x="3537575" y="5166360"/>
                </a:lnTo>
                <a:lnTo>
                  <a:pt x="0" y="5166360"/>
                </a:lnTo>
                <a:close/>
              </a:path>
            </a:pathLst>
          </a:custGeom>
        </p:spPr>
      </p:pic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1ABCC31D-213C-44E9-9CC8-8FB2DFC22E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80797" y="1690688"/>
            <a:ext cx="8711202" cy="5167312"/>
          </a:xfrm>
          <a:custGeom>
            <a:avLst/>
            <a:gdLst>
              <a:gd name="connsiteX0" fmla="*/ 2613984 w 8711202"/>
              <a:gd name="connsiteY0" fmla="*/ 0 h 5167312"/>
              <a:gd name="connsiteX1" fmla="*/ 7243482 w 8711202"/>
              <a:gd name="connsiteY1" fmla="*/ 0 h 5167312"/>
              <a:gd name="connsiteX2" fmla="*/ 8711202 w 8711202"/>
              <a:gd name="connsiteY2" fmla="*/ 0 h 5167312"/>
              <a:gd name="connsiteX3" fmla="*/ 8711202 w 8711202"/>
              <a:gd name="connsiteY3" fmla="*/ 5167312 h 5167312"/>
              <a:gd name="connsiteX4" fmla="*/ 7243482 w 8711202"/>
              <a:gd name="connsiteY4" fmla="*/ 5167312 h 5167312"/>
              <a:gd name="connsiteX5" fmla="*/ 221324 w 8711202"/>
              <a:gd name="connsiteY5" fmla="*/ 5167312 h 5167312"/>
              <a:gd name="connsiteX6" fmla="*/ 2615203 w 8711202"/>
              <a:gd name="connsiteY6" fmla="*/ 952 h 5167312"/>
              <a:gd name="connsiteX7" fmla="*/ 2613984 w 8711202"/>
              <a:gd name="connsiteY7" fmla="*/ 952 h 5167312"/>
              <a:gd name="connsiteX8" fmla="*/ 0 w 8711202"/>
              <a:gd name="connsiteY8" fmla="*/ 0 h 5167312"/>
              <a:gd name="connsiteX9" fmla="*/ 2173113 w 8711202"/>
              <a:gd name="connsiteY9" fmla="*/ 0 h 5167312"/>
              <a:gd name="connsiteX10" fmla="*/ 2173113 w 8711202"/>
              <a:gd name="connsiteY10" fmla="*/ 952 h 5167312"/>
              <a:gd name="connsiteX11" fmla="*/ 0 w 8711202"/>
              <a:gd name="connsiteY11" fmla="*/ 952 h 5167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711202" h="5167312">
                <a:moveTo>
                  <a:pt x="2613984" y="0"/>
                </a:moveTo>
                <a:lnTo>
                  <a:pt x="7243482" y="0"/>
                </a:lnTo>
                <a:lnTo>
                  <a:pt x="8711202" y="0"/>
                </a:lnTo>
                <a:lnTo>
                  <a:pt x="8711202" y="5167312"/>
                </a:lnTo>
                <a:lnTo>
                  <a:pt x="7243482" y="5167312"/>
                </a:lnTo>
                <a:lnTo>
                  <a:pt x="221324" y="5167312"/>
                </a:lnTo>
                <a:lnTo>
                  <a:pt x="2615203" y="952"/>
                </a:lnTo>
                <a:lnTo>
                  <a:pt x="2613984" y="952"/>
                </a:lnTo>
                <a:close/>
                <a:moveTo>
                  <a:pt x="0" y="0"/>
                </a:moveTo>
                <a:lnTo>
                  <a:pt x="2173113" y="0"/>
                </a:lnTo>
                <a:lnTo>
                  <a:pt x="2173113" y="952"/>
                </a:lnTo>
                <a:lnTo>
                  <a:pt x="0" y="952"/>
                </a:lnTo>
                <a:close/>
              </a:path>
            </a:pathLst>
          </a:cu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45250C-B9D0-4A53-B89E-39060870ED50}"/>
              </a:ext>
            </a:extLst>
          </p:cNvPr>
          <p:cNvSpPr txBox="1"/>
          <p:nvPr/>
        </p:nvSpPr>
        <p:spPr>
          <a:xfrm>
            <a:off x="6184248" y="2173288"/>
            <a:ext cx="5507009" cy="40027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MX" sz="2000" b="1" dirty="0">
                <a:solidFill>
                  <a:srgbClr val="FFFFFF"/>
                </a:solidFill>
              </a:rPr>
              <a:t>Inflación subyacente:</a:t>
            </a:r>
          </a:p>
          <a:p>
            <a:pPr algn="just">
              <a:lnSpc>
                <a:spcPct val="90000"/>
              </a:lnSpc>
              <a:spcAft>
                <a:spcPts val="600"/>
              </a:spcAft>
            </a:pPr>
            <a:r>
              <a:rPr lang="es-MX" sz="2000" dirty="0">
                <a:solidFill>
                  <a:srgbClr val="FFFFFF"/>
                </a:solidFill>
              </a:rPr>
              <a:t>Incremento continuo de los precios de un subconjunto de bienes y servicios que conforman el índice de precios al consumidor (IPC). Como lo son los productos de la canasta básica.</a:t>
            </a:r>
          </a:p>
          <a:p>
            <a:pPr algn="just">
              <a:lnSpc>
                <a:spcPct val="90000"/>
              </a:lnSpc>
              <a:spcAft>
                <a:spcPts val="600"/>
              </a:spcAft>
            </a:pPr>
            <a:endParaRPr lang="es-MX" sz="2000" dirty="0">
              <a:solidFill>
                <a:srgbClr val="FFFFFF"/>
              </a:solidFill>
            </a:endParaRPr>
          </a:p>
          <a:p>
            <a:pPr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MX" sz="2000" b="1" dirty="0">
                <a:solidFill>
                  <a:srgbClr val="FFFFFF"/>
                </a:solidFill>
              </a:rPr>
              <a:t>Inflación no subyacente:</a:t>
            </a:r>
          </a:p>
          <a:p>
            <a:pPr algn="just">
              <a:lnSpc>
                <a:spcPct val="90000"/>
              </a:lnSpc>
              <a:spcAft>
                <a:spcPts val="600"/>
              </a:spcAft>
            </a:pPr>
            <a:r>
              <a:rPr lang="es-MX" sz="2000" dirty="0">
                <a:solidFill>
                  <a:srgbClr val="FFFFFF"/>
                </a:solidFill>
              </a:rPr>
              <a:t>Incremento continuo de los precios de bienes y servicios cuyo valor no depende de la política monetaria, si no de factores externos como es el caso de los bienes agropecuarios, energéticos y tarifas del gobierno.</a:t>
            </a:r>
            <a:endParaRPr lang="es-MX" sz="2000" b="1" dirty="0">
              <a:solidFill>
                <a:srgbClr val="FFFFFF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E145AB-9053-4444-A312-BA8A10D034DC}"/>
              </a:ext>
            </a:extLst>
          </p:cNvPr>
          <p:cNvSpPr txBox="1"/>
          <p:nvPr/>
        </p:nvSpPr>
        <p:spPr>
          <a:xfrm>
            <a:off x="6821810" y="542412"/>
            <a:ext cx="52246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800" b="1" dirty="0"/>
              <a:t>Otros tipos de índices de inflación</a:t>
            </a:r>
          </a:p>
        </p:txBody>
      </p:sp>
    </p:spTree>
    <p:extLst>
      <p:ext uri="{BB962C8B-B14F-4D97-AF65-F5344CB8AC3E}">
        <p14:creationId xmlns:p14="http://schemas.microsoft.com/office/powerpoint/2010/main" val="8324020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9B76D444-2756-434F-AE61-96D69830C1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6561C3-E947-4E62-968D-DBE4919B20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7" y="474146"/>
            <a:ext cx="10515593" cy="1197864"/>
          </a:xfrm>
        </p:spPr>
        <p:txBody>
          <a:bodyPr>
            <a:normAutofit fontScale="90000"/>
          </a:bodyPr>
          <a:lstStyle/>
          <a:p>
            <a:r>
              <a:rPr lang="es-MX" dirty="0"/>
              <a:t>Índice Nacional de Precios al Consumidor (INPC)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DF5FE34-0A41-407A-8D94-10FCF68F1D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75488" y="587238"/>
            <a:ext cx="0" cy="914400"/>
          </a:xfrm>
          <a:prstGeom prst="line">
            <a:avLst/>
          </a:prstGeom>
          <a:ln w="190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2ACB9B8D-B71D-41B8-8D1F-1207984D8C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" r="4760" b="2"/>
          <a:stretch/>
        </p:blipFill>
        <p:spPr>
          <a:xfrm>
            <a:off x="928508" y="1672010"/>
            <a:ext cx="7357502" cy="4171569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22AD66-A729-4439-B753-DBB5FD0472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39200" y="1999578"/>
            <a:ext cx="2517639" cy="354224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s-MX" sz="20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https://www.inegi.org.mx/temas/inpc/</a:t>
            </a:r>
            <a:endParaRPr lang="es-MX" sz="2000" dirty="0"/>
          </a:p>
          <a:p>
            <a:pPr marL="0" indent="0">
              <a:buNone/>
            </a:pPr>
            <a:endParaRPr lang="es-MX" sz="20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AD4C588-ADD4-4EDE-B1FA-4923A7EF93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34583" y="4477322"/>
            <a:ext cx="1729260" cy="169382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CD00887-2C93-4426-8D85-8F0B780691CD}"/>
              </a:ext>
            </a:extLst>
          </p:cNvPr>
          <p:cNvSpPr txBox="1"/>
          <p:nvPr/>
        </p:nvSpPr>
        <p:spPr>
          <a:xfrm>
            <a:off x="8734583" y="2380678"/>
            <a:ext cx="262225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4000" dirty="0">
                <a:latin typeface="+mj-lt"/>
              </a:rPr>
              <a:t>Datos INEGI</a:t>
            </a:r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92C50EEC-598A-4094-B848-590554FD16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18097" y="4387458"/>
            <a:ext cx="2302185" cy="2302185"/>
          </a:xfrm>
          <a:prstGeom prst="rect">
            <a:avLst/>
          </a:prstGeom>
        </p:spPr>
      </p:pic>
      <p:pic>
        <p:nvPicPr>
          <p:cNvPr id="14" name="Picture 13" descr="Icon&#10;&#10;Description automatically generated">
            <a:extLst>
              <a:ext uri="{FF2B5EF4-FFF2-40B4-BE49-F238E27FC236}">
                <a16:creationId xmlns:a16="http://schemas.microsoft.com/office/drawing/2014/main" id="{7860CAD8-C1A9-460D-A6D1-D73D1B012DD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570" y="4689492"/>
            <a:ext cx="1481654" cy="1481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9574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Picture 160" descr="Diagram&#10;&#10;Description automatically generated">
            <a:extLst>
              <a:ext uri="{FF2B5EF4-FFF2-40B4-BE49-F238E27FC236}">
                <a16:creationId xmlns:a16="http://schemas.microsoft.com/office/drawing/2014/main" id="{D3A1705B-9428-44CF-995E-DC11702499F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5" t="6664" r="4419" b="6333"/>
          <a:stretch/>
        </p:blipFill>
        <p:spPr>
          <a:xfrm flipH="1">
            <a:off x="295564" y="3072238"/>
            <a:ext cx="6018084" cy="3748972"/>
          </a:xfrm>
          <a:prstGeom prst="rect">
            <a:avLst/>
          </a:prstGeom>
        </p:spPr>
      </p:pic>
      <p:sp>
        <p:nvSpPr>
          <p:cNvPr id="163" name="Rectangle 101">
            <a:extLst>
              <a:ext uri="{FF2B5EF4-FFF2-40B4-BE49-F238E27FC236}">
                <a16:creationId xmlns:a16="http://schemas.microsoft.com/office/drawing/2014/main" id="{96918796-2918-40D6-BE3A-4600C47FCD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AB26DFE-5D3E-42CE-9D2F-0D9CFC13B9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00" r="5120" b="11241"/>
          <a:stretch/>
        </p:blipFill>
        <p:spPr>
          <a:xfrm>
            <a:off x="6096000" y="4256917"/>
            <a:ext cx="5755416" cy="137961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051C1EC-A39A-443C-A097-13BE5E6E2CE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53" r="1957" b="15629"/>
          <a:stretch/>
        </p:blipFill>
        <p:spPr>
          <a:xfrm>
            <a:off x="3785830" y="1726584"/>
            <a:ext cx="8046853" cy="12916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F72430C-F47C-442A-BDE7-0D29219DCB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72747"/>
            <a:ext cx="10515600" cy="715556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s-MX" sz="3200" dirty="0">
                <a:solidFill>
                  <a:schemeClr val="bg1"/>
                </a:solidFill>
              </a:rPr>
              <a:t>Inflación en el periodo</a:t>
            </a:r>
            <a:r>
              <a:rPr lang="en-US" sz="3200" dirty="0">
                <a:solidFill>
                  <a:schemeClr val="bg1"/>
                </a:solidFill>
              </a:rPr>
              <a:t> 2005 - 2020</a:t>
            </a:r>
          </a:p>
        </p:txBody>
      </p:sp>
      <p:pic>
        <p:nvPicPr>
          <p:cNvPr id="164" name="Picture 163" descr="Icon&#10;&#10;Description automatically generated">
            <a:extLst>
              <a:ext uri="{FF2B5EF4-FFF2-40B4-BE49-F238E27FC236}">
                <a16:creationId xmlns:a16="http://schemas.microsoft.com/office/drawing/2014/main" id="{61F5A464-6CA3-4EAE-97F4-36D49554B9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230" y="1814850"/>
            <a:ext cx="1154692" cy="1154692"/>
          </a:xfrm>
          <a:prstGeom prst="rect">
            <a:avLst/>
          </a:prstGeom>
        </p:spPr>
      </p:pic>
      <p:pic>
        <p:nvPicPr>
          <p:cNvPr id="166" name="Picture 165" descr="Icon&#10;&#10;Description automatically generated">
            <a:extLst>
              <a:ext uri="{FF2B5EF4-FFF2-40B4-BE49-F238E27FC236}">
                <a16:creationId xmlns:a16="http://schemas.microsoft.com/office/drawing/2014/main" id="{84CCE759-4B8E-480C-89FC-F9E18BC7CA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V="1">
            <a:off x="2131588" y="1782245"/>
            <a:ext cx="1313576" cy="1313576"/>
          </a:xfrm>
          <a:prstGeom prst="rect">
            <a:avLst/>
          </a:prstGeom>
        </p:spPr>
      </p:pic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03D1F583-2BF9-49C4-8C58-C0B841D417E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7870" y="1652074"/>
            <a:ext cx="578196" cy="578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916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20">
            <a:extLst>
              <a:ext uri="{FF2B5EF4-FFF2-40B4-BE49-F238E27FC236}">
                <a16:creationId xmlns:a16="http://schemas.microsoft.com/office/drawing/2014/main" id="{333EDA0D-F54B-48BB-9910-7DB6A5FBA6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22">
            <a:extLst>
              <a:ext uri="{FF2B5EF4-FFF2-40B4-BE49-F238E27FC236}">
                <a16:creationId xmlns:a16="http://schemas.microsoft.com/office/drawing/2014/main" id="{E3A73256-0EB9-4289-A040-E77C05B42F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0"/>
            <a:ext cx="12192000" cy="2395820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24">
            <a:extLst>
              <a:ext uri="{FF2B5EF4-FFF2-40B4-BE49-F238E27FC236}">
                <a16:creationId xmlns:a16="http://schemas.microsoft.com/office/drawing/2014/main" id="{A84FE2E0-0356-4DC9-A129-5C677E5BBF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080500" y="6"/>
            <a:ext cx="3111498" cy="2835780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6">
            <a:extLst>
              <a:ext uri="{FF2B5EF4-FFF2-40B4-BE49-F238E27FC236}">
                <a16:creationId xmlns:a16="http://schemas.microsoft.com/office/drawing/2014/main" id="{FAF9516E-11D6-4EBA-B6FD-722514EE95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"/>
            <a:ext cx="12192000" cy="2395815"/>
          </a:xfrm>
          <a:prstGeom prst="rect">
            <a:avLst/>
          </a:prstGeom>
          <a:gradFill>
            <a:gsLst>
              <a:gs pos="3900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72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8">
            <a:extLst>
              <a:ext uri="{FF2B5EF4-FFF2-40B4-BE49-F238E27FC236}">
                <a16:creationId xmlns:a16="http://schemas.microsoft.com/office/drawing/2014/main" id="{1E68CD86-EBCA-4577-B9FD-960CCEE8C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26042" y="9496"/>
            <a:ext cx="11765956" cy="2376835"/>
          </a:xfrm>
          <a:prstGeom prst="rect">
            <a:avLst/>
          </a:prstGeom>
          <a:gradFill>
            <a:gsLst>
              <a:gs pos="0">
                <a:srgbClr val="000000">
                  <a:alpha val="8000"/>
                </a:srgbClr>
              </a:gs>
              <a:gs pos="76000">
                <a:schemeClr val="accent1">
                  <a:lumMod val="75000"/>
                  <a:alpha val="2200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9868E4-C989-4E7C-B5F3-8A4D1BE96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727" y="554535"/>
            <a:ext cx="9748522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MX" sz="40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Datos Relevantes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5E64953-3ABA-49C2-90F2-FD1CB0BA85DA}"/>
              </a:ext>
            </a:extLst>
          </p:cNvPr>
          <p:cNvSpPr txBox="1"/>
          <p:nvPr/>
        </p:nvSpPr>
        <p:spPr>
          <a:xfrm>
            <a:off x="307260" y="3018594"/>
            <a:ext cx="3429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/>
              <a:t>Mayor inflación general registrada</a:t>
            </a:r>
          </a:p>
          <a:p>
            <a:endParaRPr lang="es-MX" b="1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/>
              <a:t>Periodo: 2017-12-01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/>
              <a:t>Inflación: 6.77%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0BB04B8-0B3A-4FAC-BFDF-F4F5A3BAE07E}"/>
              </a:ext>
            </a:extLst>
          </p:cNvPr>
          <p:cNvSpPr txBox="1"/>
          <p:nvPr/>
        </p:nvSpPr>
        <p:spPr>
          <a:xfrm>
            <a:off x="359127" y="4799031"/>
            <a:ext cx="42140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/>
              <a:t>Menor inflación general registrada </a:t>
            </a:r>
          </a:p>
          <a:p>
            <a:endParaRPr lang="es-MX" b="1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/>
              <a:t>Periodo: 2015-12-01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/>
              <a:t>Inflación: 2.13%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753B7C9-6850-4F41-B497-76918A98D5C3}"/>
              </a:ext>
            </a:extLst>
          </p:cNvPr>
          <p:cNvSpPr txBox="1"/>
          <p:nvPr/>
        </p:nvSpPr>
        <p:spPr>
          <a:xfrm>
            <a:off x="8842375" y="3016897"/>
            <a:ext cx="3429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/>
              <a:t>Mayor inflación registrada</a:t>
            </a:r>
          </a:p>
          <a:p>
            <a:endParaRPr lang="es-MX" b="1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/>
              <a:t>Tipo: Agropecuarios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/>
              <a:t>Periodo: 2013-04-01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/>
              <a:t>Inflación: 17.25%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C1F8B70-8302-474E-804F-545CE46C3210}"/>
              </a:ext>
            </a:extLst>
          </p:cNvPr>
          <p:cNvSpPr txBox="1"/>
          <p:nvPr/>
        </p:nvSpPr>
        <p:spPr>
          <a:xfrm>
            <a:off x="8842375" y="4826137"/>
            <a:ext cx="3429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/>
              <a:t>Menor inflación registrada</a:t>
            </a:r>
          </a:p>
          <a:p>
            <a:endParaRPr lang="es-MX" b="1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/>
              <a:t>Tipo: Energéticos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/>
              <a:t>Periodo: 2020-04-01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/>
              <a:t>Inflación: -9.35%</a:t>
            </a:r>
          </a:p>
        </p:txBody>
      </p:sp>
      <p:pic>
        <p:nvPicPr>
          <p:cNvPr id="40" name="Picture 39" descr="Graphical user interface&#10;&#10;Description automatically generated">
            <a:extLst>
              <a:ext uri="{FF2B5EF4-FFF2-40B4-BE49-F238E27FC236}">
                <a16:creationId xmlns:a16="http://schemas.microsoft.com/office/drawing/2014/main" id="{F60547A9-31F7-44A2-B355-5522BC099B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0" t="8489" r="5711" b="9250"/>
          <a:stretch/>
        </p:blipFill>
        <p:spPr>
          <a:xfrm>
            <a:off x="3721212" y="2386332"/>
            <a:ext cx="4692073" cy="4311107"/>
          </a:xfrm>
          <a:prstGeom prst="rect">
            <a:avLst/>
          </a:prstGeom>
        </p:spPr>
      </p:pic>
      <p:pic>
        <p:nvPicPr>
          <p:cNvPr id="42" name="Picture 41" descr="Icon&#10;&#10;Description automatically generated">
            <a:extLst>
              <a:ext uri="{FF2B5EF4-FFF2-40B4-BE49-F238E27FC236}">
                <a16:creationId xmlns:a16="http://schemas.microsoft.com/office/drawing/2014/main" id="{DA9D71CB-E6DF-4279-909E-DE7EC7247B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9121" y="421336"/>
            <a:ext cx="2194467" cy="2194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6464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C18ECD-7B7F-4478-97C8-61D78CBAD4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4614" y="1783959"/>
            <a:ext cx="4087306" cy="28891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MX" sz="5400" b="1" dirty="0"/>
              <a:t>Gráficas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42CB5CBD-B949-4F66-8623-E4912ABB1AF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2425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6415987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2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2" name="Picture 11" descr="Shape, rectangle, square&#10;&#10;Description automatically generated">
            <a:extLst>
              <a:ext uri="{FF2B5EF4-FFF2-40B4-BE49-F238E27FC236}">
                <a16:creationId xmlns:a16="http://schemas.microsoft.com/office/drawing/2014/main" id="{759F7EAE-A782-483D-989C-24A69D79976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609" b="20141"/>
          <a:stretch/>
        </p:blipFill>
        <p:spPr>
          <a:xfrm>
            <a:off x="-1504" y="0"/>
            <a:ext cx="12191980" cy="6858000"/>
          </a:xfrm>
          <a:prstGeom prst="rect">
            <a:avLst/>
          </a:prstGeom>
        </p:spPr>
      </p:pic>
      <p:pic>
        <p:nvPicPr>
          <p:cNvPr id="54" name="Picture 53" descr="Chart, scatter chart&#10;&#10;Description automatically generated">
            <a:extLst>
              <a:ext uri="{FF2B5EF4-FFF2-40B4-BE49-F238E27FC236}">
                <a16:creationId xmlns:a16="http://schemas.microsoft.com/office/drawing/2014/main" id="{54B03971-5106-40ED-9A50-6DDF6E2208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2" b="653"/>
          <a:stretch/>
        </p:blipFill>
        <p:spPr>
          <a:xfrm>
            <a:off x="2993177" y="760485"/>
            <a:ext cx="6427047" cy="4756791"/>
          </a:xfrm>
          <a:prstGeom prst="rect">
            <a:avLst/>
          </a:prstGeom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52CCCA37-A90C-40A5-9D23-6CE87C546F6C}"/>
              </a:ext>
            </a:extLst>
          </p:cNvPr>
          <p:cNvSpPr/>
          <p:nvPr/>
        </p:nvSpPr>
        <p:spPr>
          <a:xfrm>
            <a:off x="2635730" y="579622"/>
            <a:ext cx="2559725" cy="55922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Inflación General</a:t>
            </a:r>
          </a:p>
        </p:txBody>
      </p:sp>
    </p:spTree>
    <p:extLst>
      <p:ext uri="{BB962C8B-B14F-4D97-AF65-F5344CB8AC3E}">
        <p14:creationId xmlns:p14="http://schemas.microsoft.com/office/powerpoint/2010/main" val="31624312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Shape&#10;&#10;Description automatically generated">
            <a:extLst>
              <a:ext uri="{FF2B5EF4-FFF2-40B4-BE49-F238E27FC236}">
                <a16:creationId xmlns:a16="http://schemas.microsoft.com/office/drawing/2014/main" id="{0568F2FA-E90B-4F20-B889-6265D92A88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" t="24059" r="-13" b="19702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A040D49-16C6-4A5E-8929-8665090EEB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62" r="2263" b="1567"/>
          <a:stretch/>
        </p:blipFill>
        <p:spPr>
          <a:xfrm>
            <a:off x="2986087" y="717266"/>
            <a:ext cx="6219825" cy="4699029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9C3030FE-2BF4-4E7D-BD36-5E8E1A1B2614}"/>
              </a:ext>
            </a:extLst>
          </p:cNvPr>
          <p:cNvSpPr/>
          <p:nvPr/>
        </p:nvSpPr>
        <p:spPr>
          <a:xfrm>
            <a:off x="2602177" y="579622"/>
            <a:ext cx="3740433" cy="55922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Inflación subyacente y no subyacente</a:t>
            </a:r>
          </a:p>
        </p:txBody>
      </p:sp>
    </p:spTree>
    <p:extLst>
      <p:ext uri="{BB962C8B-B14F-4D97-AF65-F5344CB8AC3E}">
        <p14:creationId xmlns:p14="http://schemas.microsoft.com/office/powerpoint/2010/main" val="41449189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576</TotalTime>
  <Words>401</Words>
  <Application>Microsoft Office PowerPoint</Application>
  <PresentationFormat>Widescreen</PresentationFormat>
  <Paragraphs>63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Arial</vt:lpstr>
      <vt:lpstr>Calibri</vt:lpstr>
      <vt:lpstr>Calibri Light</vt:lpstr>
      <vt:lpstr>Cambria Math</vt:lpstr>
      <vt:lpstr>Office Theme</vt:lpstr>
      <vt:lpstr>Inflación en México</vt:lpstr>
      <vt:lpstr>¿Qué es la inflación?</vt:lpstr>
      <vt:lpstr>PowerPoint Presentation</vt:lpstr>
      <vt:lpstr>Índice Nacional de Precios al Consumidor (INPC)</vt:lpstr>
      <vt:lpstr>Inflación en el periodo 2005 - 2020</vt:lpstr>
      <vt:lpstr>Datos Relevantes</vt:lpstr>
      <vt:lpstr>Gráficas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Boxplots</vt:lpstr>
      <vt:lpstr>Regresión lineal </vt:lpstr>
      <vt:lpstr>Regresión lineal </vt:lpstr>
      <vt:lpstr>Serie de Tiempo</vt:lpstr>
      <vt:lpstr>PowerPoint Presentation</vt:lpstr>
      <vt:lpstr>PowerPoint Presentation</vt:lpstr>
      <vt:lpstr>PowerPoint Presentation</vt:lpstr>
      <vt:lpstr>PowerPoint Presentation</vt:lpstr>
      <vt:lpstr>Proyección</vt:lpstr>
      <vt:lpstr>PowerPoint Presentation</vt:lpstr>
      <vt:lpstr>Modelo</vt:lpstr>
      <vt:lpstr>Repositorio del código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Daniel Isai</dc:creator>
  <cp:lastModifiedBy>Daniel Isai</cp:lastModifiedBy>
  <cp:revision>11</cp:revision>
  <dcterms:created xsi:type="dcterms:W3CDTF">2021-02-03T04:04:51Z</dcterms:created>
  <dcterms:modified xsi:type="dcterms:W3CDTF">2021-02-06T23:11:17Z</dcterms:modified>
</cp:coreProperties>
</file>